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5" r:id="rId18"/>
    <p:sldId id="276" r:id="rId19"/>
    <p:sldId id="277" r:id="rId20"/>
    <p:sldId id="278" r:id="rId21"/>
    <p:sldId id="273" r:id="rId22"/>
    <p:sldId id="274" r:id="rId23"/>
  </p:sldIdLst>
  <p:sldSz cx="12192000" cy="6858000"/>
  <p:notesSz cx="6761163" cy="98821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72A5F3-3120-D309-A2AC-5CE040356D14}"/>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AC22F63-595B-A51F-A007-ADFC1EAA8A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4BD2F6-28B0-2B99-6B80-E9C4A53E3D70}"/>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5359A67D-6F41-5A8D-2781-ED0981505D8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FFE206B-7FD9-CFB1-56C9-1457A58BDB23}"/>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700292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AFC2A3-FAD7-CD65-8400-94DD496C476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BAF1FAA-2BE4-F863-8BCD-6CA6220C8B5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0C3481A-9AD9-32E0-F874-D296BDD3C4C4}"/>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7EF9F309-DECA-D850-0E0A-9E95F1B3903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E1718B7-195A-F36C-6DA8-8F59EC47F6D2}"/>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82235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BC51991-A2FE-25CA-2327-9DE8C736EC02}"/>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D9452462-1D73-D291-9ADA-12D2259934B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E9C23D-5652-EB14-38C8-73AB4A927C07}"/>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379CD42B-1741-346C-D8D7-B7B487AB1A0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A518606-AC4F-F080-E3F8-998C74A26ED1}"/>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1400967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F27399-5000-29CA-64C4-506944954CE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7CD000B-ACA7-0C9B-F3BF-A133C79B2A6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0445ED7-A880-76BB-A954-F11C3B8B9DF1}"/>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24AADB69-BC08-649F-D235-21545760C2D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C52C5A6-F58D-C257-A16F-139EDBB2074A}"/>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2246588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318ACB-EEE5-7D64-CA8D-30142BB51525}"/>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4FE1E65A-8D11-348B-7A9B-FB67C4433B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9F91EEA-187D-145E-8E91-D37DD919A4D1}"/>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CD00387B-C910-9266-BABA-985DE8CF4B2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97AF10B-4CE1-2EA2-BDDF-0D10D18DC606}"/>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1982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989EA-3A83-F326-EB2D-AE1241469BA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6EFA614-E72F-9F55-FFD3-B953B5E1E60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AC8C4CE-4945-1EB2-45C2-BE14F08DA1D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F26DAEF-7EB6-25D3-6B59-EFD80519502C}"/>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6" name="Нижний колонтитул 5">
            <a:extLst>
              <a:ext uri="{FF2B5EF4-FFF2-40B4-BE49-F238E27FC236}">
                <a16:creationId xmlns:a16="http://schemas.microsoft.com/office/drawing/2014/main" id="{741BBDF3-AD6B-D20A-E2F0-2A41BE56356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7188ADE-6703-EE1E-E4F5-DFC01C4969F3}"/>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092537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CE0D44-BB68-4CB5-4EAC-86DC8C4CCE3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54F86D28-C4A4-C7F9-86CD-10ECA33695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1EDCF0D-96C7-22A1-593A-B26BC0953C9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888115D-3FBA-F9A3-5943-7C443607E8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79D320F-0609-02D8-C7A0-ACA6DB2BACB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6C6EA95-8C2A-7671-54E5-1D6EE3E6F4C4}"/>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8" name="Нижний колонтитул 7">
            <a:extLst>
              <a:ext uri="{FF2B5EF4-FFF2-40B4-BE49-F238E27FC236}">
                <a16:creationId xmlns:a16="http://schemas.microsoft.com/office/drawing/2014/main" id="{F87DC79F-9577-B69D-9092-3E376EA97741}"/>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5ECD8F4-4A92-3162-30B8-2B7E224A7783}"/>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723117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B71B33-26C7-0B1E-B3B3-2E0989924C0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F61ECE1-51C6-DEE8-45F9-FB1FA8807324}"/>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4" name="Нижний колонтитул 3">
            <a:extLst>
              <a:ext uri="{FF2B5EF4-FFF2-40B4-BE49-F238E27FC236}">
                <a16:creationId xmlns:a16="http://schemas.microsoft.com/office/drawing/2014/main" id="{A02726A9-C871-471B-59F7-1CB5E8E4983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1789BF81-3FB3-4323-E5F2-26CA370B3ADA}"/>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3779911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9B57A6B-076F-155F-E09F-93E74AAA548A}"/>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3" name="Нижний колонтитул 2">
            <a:extLst>
              <a:ext uri="{FF2B5EF4-FFF2-40B4-BE49-F238E27FC236}">
                <a16:creationId xmlns:a16="http://schemas.microsoft.com/office/drawing/2014/main" id="{541A0E5C-E484-A4EB-4F83-BA266754423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095571B-507C-AFD7-03D7-76885177F732}"/>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250077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93B977-739C-C2F3-7249-F1E0FCADA07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9AC091F-8174-4A39-58CC-63BB19DFF6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5003FEA1-3DE5-3AD7-C446-EFE4E0C88D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25A51E2-69F4-E0AE-DE8A-C91B699AB466}"/>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6" name="Нижний колонтитул 5">
            <a:extLst>
              <a:ext uri="{FF2B5EF4-FFF2-40B4-BE49-F238E27FC236}">
                <a16:creationId xmlns:a16="http://schemas.microsoft.com/office/drawing/2014/main" id="{D5CD2387-8CFC-10CD-112F-10BC5151D81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094DCB8-C36A-13EB-30C1-01AA4D95A1BE}"/>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1659934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136830-B58F-D866-C8CA-9A0E6E221F0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3E8C012-95E6-019D-9B59-16356CB603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D180463F-2649-C008-213C-613828C7B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67457D6-26CC-516F-0036-726A65F332D3}"/>
              </a:ext>
            </a:extLst>
          </p:cNvPr>
          <p:cNvSpPr>
            <a:spLocks noGrp="1"/>
          </p:cNvSpPr>
          <p:nvPr>
            <p:ph type="dt" sz="half" idx="10"/>
          </p:nvPr>
        </p:nvSpPr>
        <p:spPr/>
        <p:txBody>
          <a:bodyPr/>
          <a:lstStyle/>
          <a:p>
            <a:fld id="{FCAF2768-58A6-44AF-9C5E-AB1141855BD8}" type="datetimeFigureOut">
              <a:rPr lang="ru-RU" smtClean="0"/>
              <a:t>20.05.2026</a:t>
            </a:fld>
            <a:endParaRPr lang="ru-RU"/>
          </a:p>
        </p:txBody>
      </p:sp>
      <p:sp>
        <p:nvSpPr>
          <p:cNvPr id="6" name="Нижний колонтитул 5">
            <a:extLst>
              <a:ext uri="{FF2B5EF4-FFF2-40B4-BE49-F238E27FC236}">
                <a16:creationId xmlns:a16="http://schemas.microsoft.com/office/drawing/2014/main" id="{F0148044-07C1-1859-B26C-94D6B35DBDF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A1B5317-58BE-BCC1-7734-8A07B01F4136}"/>
              </a:ext>
            </a:extLst>
          </p:cNvPr>
          <p:cNvSpPr>
            <a:spLocks noGrp="1"/>
          </p:cNvSpPr>
          <p:nvPr>
            <p:ph type="sldNum" sz="quarter" idx="12"/>
          </p:nvPr>
        </p:nvSpPr>
        <p:spPr/>
        <p:txBody>
          <a:bodyPr/>
          <a:lstStyle/>
          <a:p>
            <a:fld id="{D5212489-F21D-4041-BDAE-0A92EA41280B}" type="slidenum">
              <a:rPr lang="ru-RU" smtClean="0"/>
              <a:t>‹#›</a:t>
            </a:fld>
            <a:endParaRPr lang="ru-RU"/>
          </a:p>
        </p:txBody>
      </p:sp>
    </p:spTree>
    <p:extLst>
      <p:ext uri="{BB962C8B-B14F-4D97-AF65-F5344CB8AC3E}">
        <p14:creationId xmlns:p14="http://schemas.microsoft.com/office/powerpoint/2010/main" val="46754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C6D0F6-B2ED-4183-5424-14120F2DD1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A5C498F-0B1D-D849-3F69-B9B27A82FD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EB94C20-172D-68F9-3797-6D98FF1FCC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2768-58A6-44AF-9C5E-AB1141855BD8}" type="datetimeFigureOut">
              <a:rPr lang="ru-RU" smtClean="0"/>
              <a:t>20.05.2026</a:t>
            </a:fld>
            <a:endParaRPr lang="ru-RU"/>
          </a:p>
        </p:txBody>
      </p:sp>
      <p:sp>
        <p:nvSpPr>
          <p:cNvPr id="5" name="Нижний колонтитул 4">
            <a:extLst>
              <a:ext uri="{FF2B5EF4-FFF2-40B4-BE49-F238E27FC236}">
                <a16:creationId xmlns:a16="http://schemas.microsoft.com/office/drawing/2014/main" id="{8E7D23E4-134A-364E-C723-CF11341FC4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DB107D8-9F7D-E5E1-AB76-9BCBE8F8B0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212489-F21D-4041-BDAE-0A92EA41280B}" type="slidenum">
              <a:rPr lang="ru-RU" smtClean="0"/>
              <a:t>‹#›</a:t>
            </a:fld>
            <a:endParaRPr lang="ru-RU"/>
          </a:p>
        </p:txBody>
      </p:sp>
    </p:spTree>
    <p:extLst>
      <p:ext uri="{BB962C8B-B14F-4D97-AF65-F5344CB8AC3E}">
        <p14:creationId xmlns:p14="http://schemas.microsoft.com/office/powerpoint/2010/main" val="1228283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anales@mail.r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mailto:canales@mail.r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38EB18-9913-FC71-709F-D906E61D6250}"/>
              </a:ext>
            </a:extLst>
          </p:cNvPr>
          <p:cNvSpPr>
            <a:spLocks noGrp="1"/>
          </p:cNvSpPr>
          <p:nvPr>
            <p:ph type="ctrTitle"/>
          </p:nvPr>
        </p:nvSpPr>
        <p:spPr/>
        <p:txBody>
          <a:bodyPr>
            <a:normAutofit/>
          </a:bodyPr>
          <a:lstStyle/>
          <a:p>
            <a:r>
              <a:rPr lang="ru-RU" sz="2800" dirty="0">
                <a:solidFill>
                  <a:srgbClr val="FF0000"/>
                </a:solidFill>
                <a:latin typeface="Times New Roman" panose="02020603050405020304" pitchFamily="18" charset="0"/>
                <a:cs typeface="Times New Roman" panose="02020603050405020304" pitchFamily="18" charset="0"/>
              </a:rPr>
              <a:t>Психоэндокринологические аспекты разрушения института современной семьи.</a:t>
            </a:r>
            <a:br>
              <a:rPr lang="ru-RU" sz="2800" dirty="0">
                <a:solidFill>
                  <a:srgbClr val="FF0000"/>
                </a:solidFill>
              </a:rPr>
            </a:br>
            <a:endParaRPr lang="ru-RU" sz="2800" dirty="0">
              <a:solidFill>
                <a:srgbClr val="FF0000"/>
              </a:solidFill>
            </a:endParaRPr>
          </a:p>
        </p:txBody>
      </p:sp>
      <p:sp>
        <p:nvSpPr>
          <p:cNvPr id="3" name="Подзаголовок 2">
            <a:extLst>
              <a:ext uri="{FF2B5EF4-FFF2-40B4-BE49-F238E27FC236}">
                <a16:creationId xmlns:a16="http://schemas.microsoft.com/office/drawing/2014/main" id="{007ED820-235F-7D8C-7AF5-87CF6A5C5225}"/>
              </a:ext>
            </a:extLst>
          </p:cNvPr>
          <p:cNvSpPr>
            <a:spLocks noGrp="1"/>
          </p:cNvSpPr>
          <p:nvPr>
            <p:ph type="subTitle" idx="1"/>
          </p:nvPr>
        </p:nvSpPr>
        <p:spPr/>
        <p:txBody>
          <a:bodyPr>
            <a:normAutofit fontScale="85000" lnSpcReduction="20000"/>
          </a:bodyPr>
          <a:lstStyle/>
          <a:p>
            <a:r>
              <a:rPr lang="ru-RU" dirty="0"/>
              <a:t>Богомолов Михаил Владимирович, врач психо эндокринолог, диетолог.</a:t>
            </a:r>
            <a:endParaRPr lang="en-US" dirty="0"/>
          </a:p>
          <a:p>
            <a:r>
              <a:rPr lang="en-US" dirty="0">
                <a:hlinkClick r:id="rId2"/>
              </a:rPr>
              <a:t>canales@mail.ru</a:t>
            </a:r>
            <a:endParaRPr lang="en-US" dirty="0"/>
          </a:p>
          <a:p>
            <a:r>
              <a:rPr lang="en-US" dirty="0"/>
              <a:t>495 505 33 99</a:t>
            </a:r>
            <a:endParaRPr lang="ru-RU" dirty="0"/>
          </a:p>
          <a:p>
            <a:br>
              <a:rPr lang="ru-RU" dirty="0"/>
            </a:br>
            <a:endParaRPr lang="ru-RU" dirty="0"/>
          </a:p>
        </p:txBody>
      </p:sp>
    </p:spTree>
    <p:extLst>
      <p:ext uri="{BB962C8B-B14F-4D97-AF65-F5344CB8AC3E}">
        <p14:creationId xmlns:p14="http://schemas.microsoft.com/office/powerpoint/2010/main" val="4260760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6314AD-25EF-257C-FAE1-4118EFD8C857}"/>
              </a:ext>
            </a:extLst>
          </p:cNvPr>
          <p:cNvSpPr>
            <a:spLocks noGrp="1"/>
          </p:cNvSpPr>
          <p:nvPr>
            <p:ph type="ctrTitle"/>
          </p:nvPr>
        </p:nvSpPr>
        <p:spPr>
          <a:xfrm>
            <a:off x="1524000" y="797669"/>
            <a:ext cx="9144000" cy="2458294"/>
          </a:xfrm>
        </p:spPr>
        <p:txBody>
          <a:bodyPr>
            <a:normAutofit fontScale="90000"/>
          </a:bodyPr>
          <a:lstStyle/>
          <a:p>
            <a:br>
              <a:rPr lang="ru-RU" sz="2700" dirty="0"/>
            </a:br>
            <a:br>
              <a:rPr lang="ru-RU" sz="2700" dirty="0"/>
            </a:br>
            <a:r>
              <a:rPr lang="ru-RU" sz="2700" dirty="0">
                <a:solidFill>
                  <a:srgbClr val="FF0000"/>
                </a:solidFill>
              </a:rPr>
              <a:t>Хронобиологические ритмы концентрации гормонов </a:t>
            </a:r>
            <a:br>
              <a:rPr lang="ru-RU" sz="2700" dirty="0">
                <a:solidFill>
                  <a:srgbClr val="FF0000"/>
                </a:solidFill>
              </a:rPr>
            </a:br>
            <a:r>
              <a:rPr lang="ru-RU" sz="2700" dirty="0">
                <a:solidFill>
                  <a:srgbClr val="FF0000"/>
                </a:solidFill>
              </a:rPr>
              <a:t>в крови у женщин:</a:t>
            </a:r>
            <a:br>
              <a:rPr lang="ru-RU" sz="2700" dirty="0">
                <a:solidFill>
                  <a:srgbClr val="FF0000"/>
                </a:solidFill>
              </a:rPr>
            </a:br>
            <a:br>
              <a:rPr lang="ru-RU" dirty="0"/>
            </a:br>
            <a:endParaRPr lang="ru-RU" dirty="0"/>
          </a:p>
        </p:txBody>
      </p:sp>
      <p:sp>
        <p:nvSpPr>
          <p:cNvPr id="3" name="Подзаголовок 2">
            <a:extLst>
              <a:ext uri="{FF2B5EF4-FFF2-40B4-BE49-F238E27FC236}">
                <a16:creationId xmlns:a16="http://schemas.microsoft.com/office/drawing/2014/main" id="{AB910EF3-D560-150E-A602-FA69F5EEB436}"/>
              </a:ext>
            </a:extLst>
          </p:cNvPr>
          <p:cNvSpPr>
            <a:spLocks noGrp="1"/>
          </p:cNvSpPr>
          <p:nvPr>
            <p:ph type="subTitle" idx="1"/>
          </p:nvPr>
        </p:nvSpPr>
        <p:spPr>
          <a:xfrm>
            <a:off x="1524000" y="2003898"/>
            <a:ext cx="9144000" cy="3253902"/>
          </a:xfrm>
        </p:spPr>
        <p:txBody>
          <a:bodyPr>
            <a:normAutofit fontScale="32500" lnSpcReduction="20000"/>
          </a:bodyPr>
          <a:lstStyle/>
          <a:p>
            <a:pPr algn="l"/>
            <a:r>
              <a:rPr lang="ru-RU" sz="6000" dirty="0"/>
              <a:t>Суточный ритм – максимум в полночь ( 300 %).</a:t>
            </a:r>
          </a:p>
          <a:p>
            <a:pPr algn="l"/>
            <a:r>
              <a:rPr lang="ru-RU" sz="6000" dirty="0"/>
              <a:t>Месячный ( лунный) ритм- полнолуние овуляция, </a:t>
            </a:r>
          </a:p>
          <a:p>
            <a:pPr algn="l"/>
            <a:r>
              <a:rPr lang="ru-RU" sz="6000" dirty="0"/>
              <a:t>Половое созревание – начало месячных, </a:t>
            </a:r>
          </a:p>
          <a:p>
            <a:pPr algn="l"/>
            <a:r>
              <a:rPr lang="ru-RU" sz="6000" dirty="0"/>
              <a:t>Роды – </a:t>
            </a:r>
            <a:r>
              <a:rPr lang="ru-RU" sz="6000" dirty="0">
                <a:solidFill>
                  <a:srgbClr val="FF0000"/>
                </a:solidFill>
              </a:rPr>
              <a:t>окситоцин ( в мирной жизни доверие, привязанность, объятия и поцелуи)</a:t>
            </a:r>
            <a:r>
              <a:rPr lang="ru-RU" sz="6000" dirty="0"/>
              <a:t>. После родоразрешения – гормоны гипофиза резко меняются. После завершения кормления грудью – </a:t>
            </a:r>
            <a:r>
              <a:rPr lang="ru-RU" sz="6000" dirty="0">
                <a:solidFill>
                  <a:srgbClr val="FF0000"/>
                </a:solidFill>
              </a:rPr>
              <a:t>пролактин уходит ( уход за ребенком)</a:t>
            </a:r>
            <a:r>
              <a:rPr lang="ru-RU" sz="6000" dirty="0"/>
              <a:t>.</a:t>
            </a:r>
          </a:p>
          <a:p>
            <a:pPr algn="l"/>
            <a:r>
              <a:rPr lang="ru-RU" sz="6000" dirty="0"/>
              <a:t>Менопауза и постменопаузальный период – </a:t>
            </a:r>
            <a:r>
              <a:rPr lang="ru-RU" sz="6000" dirty="0">
                <a:solidFill>
                  <a:srgbClr val="FF0000"/>
                </a:solidFill>
              </a:rPr>
              <a:t>один из пиков расторжения браков по инициативе женщины.</a:t>
            </a:r>
          </a:p>
          <a:p>
            <a:pPr algn="l"/>
            <a:r>
              <a:rPr lang="ru-RU" sz="6000" dirty="0"/>
              <a:t>Стрессы, заключение (зона), жизнь в племенах,  одиночество – особый разговор.</a:t>
            </a:r>
          </a:p>
          <a:p>
            <a:endParaRPr lang="ru-RU" dirty="0"/>
          </a:p>
        </p:txBody>
      </p:sp>
    </p:spTree>
    <p:extLst>
      <p:ext uri="{BB962C8B-B14F-4D97-AF65-F5344CB8AC3E}">
        <p14:creationId xmlns:p14="http://schemas.microsoft.com/office/powerpoint/2010/main" val="130464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4C55A2-8C00-B1C2-C682-6B75AE9067B7}"/>
              </a:ext>
            </a:extLst>
          </p:cNvPr>
          <p:cNvSpPr>
            <a:spLocks noGrp="1"/>
          </p:cNvSpPr>
          <p:nvPr>
            <p:ph type="ctrTitle"/>
          </p:nvPr>
        </p:nvSpPr>
        <p:spPr/>
        <p:txBody>
          <a:bodyPr>
            <a:normAutofit fontScale="90000"/>
          </a:bodyPr>
          <a:lstStyle/>
          <a:p>
            <a:r>
              <a:rPr lang="ru-RU" sz="2700" b="1" dirty="0">
                <a:solidFill>
                  <a:srgbClr val="FF0000"/>
                </a:solidFill>
              </a:rPr>
              <a:t>Поведенческая роль нейрогормонов: эндорфинов и энкефалинов, нейропептида У.</a:t>
            </a:r>
            <a:br>
              <a:rPr lang="ru-RU" sz="2700" dirty="0"/>
            </a:br>
            <a:br>
              <a:rPr lang="ru-RU" dirty="0"/>
            </a:br>
            <a:endParaRPr lang="ru-RU" dirty="0"/>
          </a:p>
        </p:txBody>
      </p:sp>
      <p:sp>
        <p:nvSpPr>
          <p:cNvPr id="3" name="Подзаголовок 2">
            <a:extLst>
              <a:ext uri="{FF2B5EF4-FFF2-40B4-BE49-F238E27FC236}">
                <a16:creationId xmlns:a16="http://schemas.microsoft.com/office/drawing/2014/main" id="{7058345C-256E-2ACA-03CD-E550F4271318}"/>
              </a:ext>
            </a:extLst>
          </p:cNvPr>
          <p:cNvSpPr>
            <a:spLocks noGrp="1"/>
          </p:cNvSpPr>
          <p:nvPr>
            <p:ph type="subTitle" idx="1"/>
          </p:nvPr>
        </p:nvSpPr>
        <p:spPr/>
        <p:txBody>
          <a:bodyPr/>
          <a:lstStyle/>
          <a:p>
            <a:r>
              <a:rPr lang="ru-RU" dirty="0"/>
              <a:t>В том числе после расставания. Регуляция поведения, тяги к алкоголю, голод, чувства удовлетворения и умиротворения.</a:t>
            </a:r>
          </a:p>
        </p:txBody>
      </p:sp>
    </p:spTree>
    <p:extLst>
      <p:ext uri="{BB962C8B-B14F-4D97-AF65-F5344CB8AC3E}">
        <p14:creationId xmlns:p14="http://schemas.microsoft.com/office/powerpoint/2010/main" val="2781548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225BF8-2106-F460-8BFC-368FFDF53F47}"/>
              </a:ext>
            </a:extLst>
          </p:cNvPr>
          <p:cNvSpPr>
            <a:spLocks noGrp="1"/>
          </p:cNvSpPr>
          <p:nvPr>
            <p:ph type="ctrTitle"/>
          </p:nvPr>
        </p:nvSpPr>
        <p:spPr>
          <a:xfrm>
            <a:off x="1524000" y="593387"/>
            <a:ext cx="9144000" cy="1655762"/>
          </a:xfrm>
        </p:spPr>
        <p:txBody>
          <a:bodyPr>
            <a:normAutofit/>
          </a:bodyPr>
          <a:lstStyle/>
          <a:p>
            <a:r>
              <a:rPr lang="ru-RU" sz="2800" dirty="0">
                <a:solidFill>
                  <a:srgbClr val="FF0000"/>
                </a:solidFill>
              </a:rPr>
              <a:t>Как повысить концентрации эндорфинов и энкефалинов в крови?</a:t>
            </a:r>
            <a:br>
              <a:rPr lang="ru-RU" sz="2800" dirty="0">
                <a:solidFill>
                  <a:srgbClr val="FF0000"/>
                </a:solidFill>
              </a:rPr>
            </a:br>
            <a:endParaRPr lang="ru-RU" sz="2800" dirty="0">
              <a:solidFill>
                <a:srgbClr val="FF0000"/>
              </a:solidFill>
            </a:endParaRPr>
          </a:p>
        </p:txBody>
      </p:sp>
      <p:sp>
        <p:nvSpPr>
          <p:cNvPr id="3" name="Подзаголовок 2">
            <a:extLst>
              <a:ext uri="{FF2B5EF4-FFF2-40B4-BE49-F238E27FC236}">
                <a16:creationId xmlns:a16="http://schemas.microsoft.com/office/drawing/2014/main" id="{EA06BD01-25CF-DA8F-FCBC-A90364D159CD}"/>
              </a:ext>
            </a:extLst>
          </p:cNvPr>
          <p:cNvSpPr>
            <a:spLocks noGrp="1"/>
          </p:cNvSpPr>
          <p:nvPr>
            <p:ph type="subTitle" idx="1"/>
          </p:nvPr>
        </p:nvSpPr>
        <p:spPr>
          <a:xfrm>
            <a:off x="1524000" y="2324911"/>
            <a:ext cx="9144000" cy="2932889"/>
          </a:xfrm>
        </p:spPr>
        <p:txBody>
          <a:bodyPr>
            <a:normAutofit fontScale="92500" lnSpcReduction="10000"/>
          </a:bodyPr>
          <a:lstStyle/>
          <a:p>
            <a:pPr algn="l"/>
            <a:r>
              <a:rPr lang="ru-RU" dirty="0"/>
              <a:t>Аэробная физическая нагрузка от 50 минут в день через день непрерывно без одышки. </a:t>
            </a:r>
            <a:r>
              <a:rPr lang="ru-RU" dirty="0" err="1"/>
              <a:t>Данс</a:t>
            </a:r>
            <a:r>
              <a:rPr lang="ru-RU" dirty="0"/>
              <a:t> – терапия, музыкотерапия.</a:t>
            </a:r>
          </a:p>
          <a:p>
            <a:pPr algn="l"/>
            <a:r>
              <a:rPr lang="ru-RU" b="1" dirty="0">
                <a:solidFill>
                  <a:srgbClr val="FF0000"/>
                </a:solidFill>
              </a:rPr>
              <a:t>До </a:t>
            </a:r>
            <a:r>
              <a:rPr lang="ru-RU" dirty="0"/>
              <a:t>50 мл крепкого алкоголя в сутки ( не останавливаются на 50 мл…).</a:t>
            </a:r>
          </a:p>
          <a:p>
            <a:pPr algn="l"/>
            <a:r>
              <a:rPr lang="ru-RU" dirty="0"/>
              <a:t>Молитва ( непрямые данные).</a:t>
            </a:r>
          </a:p>
          <a:p>
            <a:pPr algn="l"/>
            <a:r>
              <a:rPr lang="ru-RU" dirty="0"/>
              <a:t>Любимые занятия, хобби ( рыбалка, охота, соревновательные занятия…, футбол), кулинария – для ДРУГИХ.</a:t>
            </a:r>
          </a:p>
          <a:p>
            <a:pPr algn="l"/>
            <a:r>
              <a:rPr lang="ru-RU" dirty="0"/>
              <a:t>Переедание углеводов с высоким ГКИ, жирная пища ( шоколад). Будет ожирение, диабет.</a:t>
            </a:r>
          </a:p>
          <a:p>
            <a:endParaRPr lang="ru-RU" dirty="0"/>
          </a:p>
        </p:txBody>
      </p:sp>
    </p:spTree>
    <p:extLst>
      <p:ext uri="{BB962C8B-B14F-4D97-AF65-F5344CB8AC3E}">
        <p14:creationId xmlns:p14="http://schemas.microsoft.com/office/powerpoint/2010/main" val="2639998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0E4C5E-9861-516F-CDA2-630210E07D77}"/>
              </a:ext>
            </a:extLst>
          </p:cNvPr>
          <p:cNvSpPr>
            <a:spLocks noGrp="1"/>
          </p:cNvSpPr>
          <p:nvPr>
            <p:ph type="ctrTitle"/>
          </p:nvPr>
        </p:nvSpPr>
        <p:spPr>
          <a:xfrm>
            <a:off x="1524000" y="680937"/>
            <a:ext cx="9144000" cy="1556426"/>
          </a:xfrm>
        </p:spPr>
        <p:txBody>
          <a:bodyPr>
            <a:normAutofit/>
          </a:bodyPr>
          <a:lstStyle/>
          <a:p>
            <a:r>
              <a:rPr lang="ru-RU" sz="2800" dirty="0">
                <a:solidFill>
                  <a:srgbClr val="FF0000"/>
                </a:solidFill>
              </a:rPr>
              <a:t>Ожирение – как психическая болезнь ( проф. Ян </a:t>
            </a:r>
            <a:r>
              <a:rPr lang="ru-RU" sz="2800" dirty="0" err="1">
                <a:solidFill>
                  <a:srgbClr val="FF0000"/>
                </a:solidFill>
              </a:rPr>
              <a:t>Татонь</a:t>
            </a:r>
            <a:r>
              <a:rPr lang="ru-RU" sz="2800" dirty="0">
                <a:solidFill>
                  <a:srgbClr val="FF0000"/>
                </a:solidFill>
              </a:rPr>
              <a:t>, 1979) .</a:t>
            </a:r>
            <a:br>
              <a:rPr lang="ru-RU" sz="2800" dirty="0">
                <a:solidFill>
                  <a:srgbClr val="FF0000"/>
                </a:solidFill>
              </a:rPr>
            </a:br>
            <a:endParaRPr lang="ru-RU" sz="2800" dirty="0">
              <a:solidFill>
                <a:srgbClr val="FF0000"/>
              </a:solidFill>
            </a:endParaRPr>
          </a:p>
        </p:txBody>
      </p:sp>
      <p:sp>
        <p:nvSpPr>
          <p:cNvPr id="3" name="Подзаголовок 2">
            <a:extLst>
              <a:ext uri="{FF2B5EF4-FFF2-40B4-BE49-F238E27FC236}">
                <a16:creationId xmlns:a16="http://schemas.microsoft.com/office/drawing/2014/main" id="{5F593110-5107-23C5-1CED-540FD5F4D1BC}"/>
              </a:ext>
            </a:extLst>
          </p:cNvPr>
          <p:cNvSpPr>
            <a:spLocks noGrp="1"/>
          </p:cNvSpPr>
          <p:nvPr>
            <p:ph type="subTitle" idx="1"/>
          </p:nvPr>
        </p:nvSpPr>
        <p:spPr>
          <a:xfrm>
            <a:off x="1524000" y="2237363"/>
            <a:ext cx="9144000" cy="3020437"/>
          </a:xfrm>
        </p:spPr>
        <p:txBody>
          <a:bodyPr>
            <a:normAutofit/>
          </a:bodyPr>
          <a:lstStyle/>
          <a:p>
            <a:r>
              <a:rPr lang="ru-RU" dirty="0"/>
              <a:t>Поиск смысла жизни.</a:t>
            </a:r>
          </a:p>
          <a:p>
            <a:r>
              <a:rPr lang="ru-RU" dirty="0"/>
              <a:t>Человек не может жить без опоры на недостижимую цель                                  ( Франкл Б.).</a:t>
            </a:r>
          </a:p>
          <a:p>
            <a:r>
              <a:rPr lang="ru-RU" dirty="0"/>
              <a:t>Определение термина «любовь».</a:t>
            </a:r>
          </a:p>
          <a:p>
            <a:endParaRPr lang="ru-RU" dirty="0"/>
          </a:p>
        </p:txBody>
      </p:sp>
    </p:spTree>
    <p:extLst>
      <p:ext uri="{BB962C8B-B14F-4D97-AF65-F5344CB8AC3E}">
        <p14:creationId xmlns:p14="http://schemas.microsoft.com/office/powerpoint/2010/main" val="1975688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9A5901-0D28-0093-E067-05BF634371E0}"/>
              </a:ext>
            </a:extLst>
          </p:cNvPr>
          <p:cNvSpPr>
            <a:spLocks noGrp="1"/>
          </p:cNvSpPr>
          <p:nvPr>
            <p:ph type="ctrTitle"/>
          </p:nvPr>
        </p:nvSpPr>
        <p:spPr>
          <a:xfrm>
            <a:off x="1524000" y="1122363"/>
            <a:ext cx="9144000" cy="1202548"/>
          </a:xfrm>
        </p:spPr>
        <p:txBody>
          <a:bodyPr>
            <a:normAutofit fontScale="90000"/>
          </a:bodyPr>
          <a:lstStyle/>
          <a:p>
            <a:r>
              <a:rPr lang="ru-RU" sz="2400" b="1" dirty="0">
                <a:solidFill>
                  <a:srgbClr val="FF0000"/>
                </a:solidFill>
              </a:rPr>
              <a:t>Существуют КРИТИЧЕСКИЕ дни ( предменструальные) для семейных ссор и критические возрастные промежутки ( менопаузальный и постменопаузальный возраст, уход детей из семьи, утеря смысла):</a:t>
            </a:r>
            <a:br>
              <a:rPr lang="ru-RU" sz="2400" b="1" dirty="0">
                <a:solidFill>
                  <a:srgbClr val="FF0000"/>
                </a:solidFill>
              </a:rPr>
            </a:br>
            <a:endParaRPr lang="ru-RU" sz="2400" b="1" dirty="0">
              <a:solidFill>
                <a:srgbClr val="FF0000"/>
              </a:solidFill>
            </a:endParaRPr>
          </a:p>
        </p:txBody>
      </p:sp>
      <p:sp>
        <p:nvSpPr>
          <p:cNvPr id="3" name="Подзаголовок 2">
            <a:extLst>
              <a:ext uri="{FF2B5EF4-FFF2-40B4-BE49-F238E27FC236}">
                <a16:creationId xmlns:a16="http://schemas.microsoft.com/office/drawing/2014/main" id="{C0BA582B-3374-3C8A-AD04-B2BAE84BF74F}"/>
              </a:ext>
            </a:extLst>
          </p:cNvPr>
          <p:cNvSpPr>
            <a:spLocks noGrp="1"/>
          </p:cNvSpPr>
          <p:nvPr>
            <p:ph type="subTitle" idx="1"/>
          </p:nvPr>
        </p:nvSpPr>
        <p:spPr/>
        <p:txBody>
          <a:bodyPr>
            <a:normAutofit/>
          </a:bodyPr>
          <a:lstStyle/>
          <a:p>
            <a:r>
              <a:rPr lang="ru-RU" dirty="0"/>
              <a:t>Роль кортизола, адреналина, норадреналина, Л – тироксина и других гормонов  -  как гормонов стресса.</a:t>
            </a:r>
          </a:p>
          <a:p>
            <a:r>
              <a:rPr lang="ru-RU" dirty="0"/>
              <a:t>Учение об общем адаптационном синдроме Ганса Селье.</a:t>
            </a:r>
          </a:p>
          <a:p>
            <a:endParaRPr lang="ru-RU" dirty="0"/>
          </a:p>
        </p:txBody>
      </p:sp>
    </p:spTree>
    <p:extLst>
      <p:ext uri="{BB962C8B-B14F-4D97-AF65-F5344CB8AC3E}">
        <p14:creationId xmlns:p14="http://schemas.microsoft.com/office/powerpoint/2010/main" val="971856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69910-3197-A5E9-660F-6E91651895A1}"/>
              </a:ext>
            </a:extLst>
          </p:cNvPr>
          <p:cNvSpPr>
            <a:spLocks noGrp="1"/>
          </p:cNvSpPr>
          <p:nvPr>
            <p:ph type="ctrTitle"/>
          </p:nvPr>
        </p:nvSpPr>
        <p:spPr>
          <a:xfrm>
            <a:off x="1524000" y="1122363"/>
            <a:ext cx="9144000" cy="638343"/>
          </a:xfrm>
        </p:spPr>
        <p:txBody>
          <a:bodyPr>
            <a:normAutofit/>
          </a:bodyPr>
          <a:lstStyle/>
          <a:p>
            <a:r>
              <a:rPr lang="ru-RU" sz="2800" dirty="0">
                <a:solidFill>
                  <a:srgbClr val="FF0000"/>
                </a:solidFill>
              </a:rPr>
              <a:t>Роль теории Джеймса – Ланге .</a:t>
            </a:r>
          </a:p>
        </p:txBody>
      </p:sp>
      <p:sp>
        <p:nvSpPr>
          <p:cNvPr id="3" name="Подзаголовок 2">
            <a:extLst>
              <a:ext uri="{FF2B5EF4-FFF2-40B4-BE49-F238E27FC236}">
                <a16:creationId xmlns:a16="http://schemas.microsoft.com/office/drawing/2014/main" id="{0C552459-9ECC-FDAF-65E3-08A556147077}"/>
              </a:ext>
            </a:extLst>
          </p:cNvPr>
          <p:cNvSpPr>
            <a:spLocks noGrp="1"/>
          </p:cNvSpPr>
          <p:nvPr>
            <p:ph type="subTitle" idx="1"/>
          </p:nvPr>
        </p:nvSpPr>
        <p:spPr>
          <a:xfrm>
            <a:off x="1524000" y="2003898"/>
            <a:ext cx="9144000" cy="3253902"/>
          </a:xfrm>
        </p:spPr>
        <p:txBody>
          <a:bodyPr/>
          <a:lstStyle/>
          <a:p>
            <a:pPr algn="l"/>
            <a:r>
              <a:rPr lang="ru-RU" dirty="0"/>
              <a:t>Каждому мышечному сокращению соответствует эмоция и наоборот. Роль мудр, выражения лица, походки, позы тела при сидении, скрещивания рук, интонация голоса, выбор цвета одежды, выбор музыки, аутогенная тренировка. Тренировки на ловкость.</a:t>
            </a:r>
          </a:p>
        </p:txBody>
      </p:sp>
    </p:spTree>
    <p:extLst>
      <p:ext uri="{BB962C8B-B14F-4D97-AF65-F5344CB8AC3E}">
        <p14:creationId xmlns:p14="http://schemas.microsoft.com/office/powerpoint/2010/main" val="3400892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5C74C-2D54-59F1-7DD0-4719D500F02C}"/>
              </a:ext>
            </a:extLst>
          </p:cNvPr>
          <p:cNvSpPr>
            <a:spLocks noGrp="1"/>
          </p:cNvSpPr>
          <p:nvPr>
            <p:ph type="ctrTitle"/>
          </p:nvPr>
        </p:nvSpPr>
        <p:spPr>
          <a:xfrm>
            <a:off x="1524000" y="632298"/>
            <a:ext cx="9144000" cy="1517515"/>
          </a:xfrm>
        </p:spPr>
        <p:txBody>
          <a:bodyPr>
            <a:normAutofit/>
          </a:bodyPr>
          <a:lstStyle/>
          <a:p>
            <a:r>
              <a:rPr lang="ru-RU" sz="2700" b="1" dirty="0">
                <a:solidFill>
                  <a:srgbClr val="FF0000"/>
                </a:solidFill>
              </a:rPr>
              <a:t>Механизмы психологических самозащит                                                  по Анне Фрейд</a:t>
            </a:r>
            <a:endParaRPr lang="ru-RU" dirty="0"/>
          </a:p>
        </p:txBody>
      </p:sp>
      <p:sp>
        <p:nvSpPr>
          <p:cNvPr id="3" name="Подзаголовок 2">
            <a:extLst>
              <a:ext uri="{FF2B5EF4-FFF2-40B4-BE49-F238E27FC236}">
                <a16:creationId xmlns:a16="http://schemas.microsoft.com/office/drawing/2014/main" id="{73BF088F-DBD3-7B1B-C743-BC6935CA23DE}"/>
              </a:ext>
            </a:extLst>
          </p:cNvPr>
          <p:cNvSpPr>
            <a:spLocks noGrp="1"/>
          </p:cNvSpPr>
          <p:nvPr>
            <p:ph type="subTitle" idx="1"/>
          </p:nvPr>
        </p:nvSpPr>
        <p:spPr>
          <a:xfrm>
            <a:off x="1524000" y="2256817"/>
            <a:ext cx="9144000" cy="3000983"/>
          </a:xfrm>
        </p:spPr>
        <p:txBody>
          <a:bodyPr>
            <a:normAutofit fontScale="32500" lnSpcReduction="20000"/>
          </a:bodyPr>
          <a:lstStyle/>
          <a:p>
            <a:pPr algn="l"/>
            <a:r>
              <a:rPr lang="ru-RU" sz="4900" b="1" dirty="0"/>
              <a:t>Отрицание.   Замещение (вымещение).  Интеллектуализация.  Проекция.</a:t>
            </a:r>
          </a:p>
          <a:p>
            <a:pPr algn="l"/>
            <a:r>
              <a:rPr lang="ru-RU" sz="4900" b="1" dirty="0"/>
              <a:t>Рационализация. Регрессия. </a:t>
            </a:r>
          </a:p>
          <a:p>
            <a:pPr algn="l"/>
            <a:r>
              <a:rPr lang="ru-RU" sz="4900" b="1" dirty="0"/>
              <a:t>Подавление (вытеснение). </a:t>
            </a:r>
          </a:p>
          <a:p>
            <a:pPr algn="l"/>
            <a:r>
              <a:rPr lang="ru-RU" sz="4900" b="1" dirty="0"/>
              <a:t>Сублимация. Зигмунд Фрейд считал сублимацию признаком психологической зрелости. </a:t>
            </a:r>
          </a:p>
          <a:p>
            <a:pPr algn="l"/>
            <a:r>
              <a:rPr lang="ru-RU" sz="4900" b="1" dirty="0"/>
              <a:t>Изоляция. </a:t>
            </a:r>
          </a:p>
          <a:p>
            <a:pPr algn="l"/>
            <a:r>
              <a:rPr lang="ru-RU" sz="4900" b="1" dirty="0"/>
              <a:t>Реактивное образование. </a:t>
            </a:r>
          </a:p>
          <a:p>
            <a:pPr algn="l"/>
            <a:r>
              <a:rPr lang="ru-RU" sz="4900" b="1" dirty="0"/>
              <a:t>Защитные механизмы работают автоматически и часто неосознанно. Они могут временно снижать тревогу, но в долгосрочной перспективе способны мешать личностному росту, ухудшать отношения с окружающими и приводить к психологическим проблемам.</a:t>
            </a:r>
          </a:p>
          <a:p>
            <a:pPr algn="l"/>
            <a:r>
              <a:rPr lang="ru-RU" sz="4900" b="1" dirty="0"/>
              <a:t>Социальная </a:t>
            </a:r>
            <a:r>
              <a:rPr lang="ru-RU" sz="4900" b="1" dirty="0" err="1"/>
              <a:t>сверхадаптация</a:t>
            </a:r>
            <a:r>
              <a:rPr lang="ru-RU" sz="4900" b="1" dirty="0"/>
              <a:t> – например, мужское движение.</a:t>
            </a:r>
          </a:p>
          <a:p>
            <a:endParaRPr lang="ru-RU" dirty="0"/>
          </a:p>
        </p:txBody>
      </p:sp>
    </p:spTree>
    <p:extLst>
      <p:ext uri="{BB962C8B-B14F-4D97-AF65-F5344CB8AC3E}">
        <p14:creationId xmlns:p14="http://schemas.microsoft.com/office/powerpoint/2010/main" val="2389176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43AA05-918B-03A0-8A15-DBE01E9B42E4}"/>
              </a:ext>
            </a:extLst>
          </p:cNvPr>
          <p:cNvSpPr>
            <a:spLocks noGrp="1"/>
          </p:cNvSpPr>
          <p:nvPr>
            <p:ph type="ctrTitle"/>
          </p:nvPr>
        </p:nvSpPr>
        <p:spPr>
          <a:xfrm>
            <a:off x="1524000" y="321013"/>
            <a:ext cx="9144000" cy="1655762"/>
          </a:xfrm>
        </p:spPr>
        <p:txBody>
          <a:bodyPr>
            <a:noAutofit/>
          </a:bodyPr>
          <a:lstStyle/>
          <a:p>
            <a:pPr algn="l"/>
            <a:r>
              <a:rPr lang="ru-RU" sz="1600" dirty="0">
                <a:solidFill>
                  <a:srgbClr val="FF0000"/>
                </a:solidFill>
              </a:rPr>
              <a:t>Е. Л. Доценко ( 1997) предложил несколько </a:t>
            </a:r>
            <a:r>
              <a:rPr lang="ru-RU" sz="1600" b="1" dirty="0">
                <a:solidFill>
                  <a:srgbClr val="FF0000"/>
                </a:solidFill>
              </a:rPr>
              <a:t>классификаций психологических манипуляций</a:t>
            </a:r>
            <a:r>
              <a:rPr lang="ru-RU" sz="1600" dirty="0">
                <a:solidFill>
                  <a:srgbClr val="FF0000"/>
                </a:solidFill>
              </a:rPr>
              <a:t>, которые различаются по критериям анализа. </a:t>
            </a:r>
            <a:r>
              <a:rPr lang="ru-RU" sz="1600" b="1" dirty="0">
                <a:solidFill>
                  <a:srgbClr val="FF0000"/>
                </a:solidFill>
              </a:rPr>
              <a:t>Классификация по типам установок на взаим</a:t>
            </a:r>
            <a:r>
              <a:rPr lang="ru-RU" sz="1600" dirty="0">
                <a:solidFill>
                  <a:srgbClr val="FF0000"/>
                </a:solidFill>
              </a:rPr>
              <a:t>одействие</a:t>
            </a:r>
            <a:br>
              <a:rPr lang="ru-RU" sz="1600" dirty="0">
                <a:solidFill>
                  <a:srgbClr val="FF0000"/>
                </a:solidFill>
              </a:rPr>
            </a:br>
            <a:r>
              <a:rPr lang="ru-RU" sz="1600" dirty="0">
                <a:solidFill>
                  <a:srgbClr val="FF0000"/>
                </a:solidFill>
              </a:rPr>
              <a:t>Доценко расположил человеческие поступки вдоль ценностной оси «отношение к другому как к ценности — отношение к другому как к средству». На основе этого он выделил </a:t>
            </a:r>
            <a:r>
              <a:rPr lang="ru-RU" sz="1600" b="1" u="sng" dirty="0">
                <a:solidFill>
                  <a:srgbClr val="FF0000"/>
                </a:solidFill>
              </a:rPr>
              <a:t>пять типов установок на взаимодействие:</a:t>
            </a:r>
            <a:br>
              <a:rPr lang="ru-RU" sz="1600" dirty="0"/>
            </a:br>
            <a:endParaRPr lang="ru-RU" sz="1600" dirty="0"/>
          </a:p>
        </p:txBody>
      </p:sp>
      <p:sp>
        <p:nvSpPr>
          <p:cNvPr id="3" name="Подзаголовок 2">
            <a:extLst>
              <a:ext uri="{FF2B5EF4-FFF2-40B4-BE49-F238E27FC236}">
                <a16:creationId xmlns:a16="http://schemas.microsoft.com/office/drawing/2014/main" id="{EF268FC6-8ED7-5385-DFF3-9123117C41FC}"/>
              </a:ext>
            </a:extLst>
          </p:cNvPr>
          <p:cNvSpPr>
            <a:spLocks noGrp="1"/>
          </p:cNvSpPr>
          <p:nvPr>
            <p:ph type="subTitle" idx="1"/>
          </p:nvPr>
        </p:nvSpPr>
        <p:spPr>
          <a:xfrm>
            <a:off x="1524000" y="1819072"/>
            <a:ext cx="9144000" cy="3438728"/>
          </a:xfrm>
        </p:spPr>
        <p:txBody>
          <a:bodyPr>
            <a:noAutofit/>
          </a:bodyPr>
          <a:lstStyle/>
          <a:p>
            <a:pPr marL="342900" indent="-342900" algn="l">
              <a:buAutoNum type="arabicPeriod"/>
            </a:pPr>
            <a:r>
              <a:rPr lang="ru-RU" sz="1400" b="1" dirty="0">
                <a:solidFill>
                  <a:srgbClr val="FF0000"/>
                </a:solidFill>
              </a:rPr>
              <a:t>Доминирование.</a:t>
            </a:r>
            <a:r>
              <a:rPr lang="ru-RU" sz="1400" dirty="0"/>
              <a:t> Характеризуется отношением к партнёру как к вещи или орудию достижения целей, чьи интересы не принимаются в расчёт. Стремление обладать, распоряжаться, иметь неограниченное одностороннее преимущество. Упрощённое, одностороннее восприятие партнёра, наличие стереотипных представлений о нём. Использование открытых императивных методов воздействия (от насилия до навязывания).</a:t>
            </a:r>
            <a:br>
              <a:rPr lang="ru-RU" sz="1400" dirty="0"/>
            </a:br>
            <a:r>
              <a:rPr lang="ru-RU" sz="1400" dirty="0"/>
              <a:t>2.	</a:t>
            </a:r>
            <a:r>
              <a:rPr lang="ru-RU" sz="1400" b="1" dirty="0">
                <a:solidFill>
                  <a:srgbClr val="FF0000"/>
                </a:solidFill>
              </a:rPr>
              <a:t>Манипуляция.</a:t>
            </a:r>
            <a:r>
              <a:rPr lang="ru-RU" sz="1400" dirty="0"/>
              <a:t> Отношение к близкому человеку как к «особой вещи» (без полного игнорирования его интересов и намерений). Стремление к одностороннему преимуществу с учётом производимого впечатления. Применение скрытого воздействия с использованием косвенного давления (провокация, обман, интрига).</a:t>
            </a:r>
            <a:br>
              <a:rPr lang="ru-RU" sz="1400" dirty="0"/>
            </a:br>
            <a:r>
              <a:rPr lang="ru-RU" sz="1400" dirty="0"/>
              <a:t>3.	</a:t>
            </a:r>
            <a:r>
              <a:rPr lang="ru-RU" sz="1400" b="1" dirty="0">
                <a:solidFill>
                  <a:srgbClr val="FF0000"/>
                </a:solidFill>
              </a:rPr>
              <a:t>Соперничество. </a:t>
            </a:r>
            <a:r>
              <a:rPr lang="ru-RU" sz="1400" dirty="0"/>
              <a:t>Подход к партнёру как к опасному и непредсказуемому субъекту, который требует осторожности. Желание преуспеть или превзойти партнёра, получить одностороннее преимущество. Использование как непрямого, так и прямого воздействия (включая тонкую манипуляцию, тактические соглашения).</a:t>
            </a:r>
            <a:br>
              <a:rPr lang="ru-RU" sz="1400" dirty="0"/>
            </a:br>
            <a:r>
              <a:rPr lang="ru-RU" sz="1400" dirty="0"/>
              <a:t>4.	</a:t>
            </a:r>
            <a:r>
              <a:rPr lang="ru-RU" sz="1400" b="1" dirty="0">
                <a:solidFill>
                  <a:srgbClr val="FF0000"/>
                </a:solidFill>
              </a:rPr>
              <a:t>Партнёрство. </a:t>
            </a:r>
            <a:r>
              <a:rPr lang="ru-RU" sz="1400" dirty="0"/>
              <a:t>Взаимодействие на равных условиях. Желание сохранить себя и свои интересы, предотвратить ущерб другой стороне. Использование взаимодействия вместо воздействия (через соглашения и договорённости).</a:t>
            </a:r>
            <a:br>
              <a:rPr lang="ru-RU" sz="1400" dirty="0"/>
            </a:br>
            <a:r>
              <a:rPr lang="ru-RU" sz="1400" dirty="0"/>
              <a:t>5.	</a:t>
            </a:r>
            <a:r>
              <a:rPr lang="ru-RU" sz="1400" b="1" dirty="0">
                <a:solidFill>
                  <a:srgbClr val="FF0000"/>
                </a:solidFill>
              </a:rPr>
              <a:t>Содружество. </a:t>
            </a:r>
            <a:r>
              <a:rPr lang="ru-RU" sz="1400" dirty="0"/>
              <a:t>Отношение к партнёру как к ценной личности. Стремление к сотрудничеству и совместной работе для достижения общих целей. Приоритет использования согласия и достижения консенсуса при взаимодействии.</a:t>
            </a:r>
            <a:br>
              <a:rPr lang="ru-RU" sz="1400" dirty="0"/>
            </a:br>
            <a:r>
              <a:rPr lang="ru-RU" sz="1400" dirty="0"/>
              <a:t>Согласно классификации Доценко, </a:t>
            </a:r>
            <a:r>
              <a:rPr lang="ru-RU" sz="1400" b="1" dirty="0">
                <a:solidFill>
                  <a:srgbClr val="FF0000"/>
                </a:solidFill>
              </a:rPr>
              <a:t>манипуляция предполагает неравноправные взаимоотношения</a:t>
            </a:r>
            <a:r>
              <a:rPr lang="ru-RU" sz="1400" dirty="0"/>
              <a:t>, близкие к доминированию, но отличающиеся меньшей интенсивностью воздействия на психику партнёра. </a:t>
            </a:r>
          </a:p>
          <a:p>
            <a:pPr algn="l"/>
            <a:r>
              <a:rPr lang="ru-RU" sz="1400" dirty="0"/>
              <a:t>Для разных типов манипуляций соответствуют </a:t>
            </a:r>
            <a:r>
              <a:rPr lang="ru-RU" sz="1400" b="1" dirty="0">
                <a:solidFill>
                  <a:srgbClr val="FF0000"/>
                </a:solidFill>
              </a:rPr>
              <a:t>разные типы гормональных профилей.</a:t>
            </a:r>
          </a:p>
        </p:txBody>
      </p:sp>
    </p:spTree>
    <p:extLst>
      <p:ext uri="{BB962C8B-B14F-4D97-AF65-F5344CB8AC3E}">
        <p14:creationId xmlns:p14="http://schemas.microsoft.com/office/powerpoint/2010/main" val="3174407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D8EDF6-F589-0921-F422-FFD543762E05}"/>
              </a:ext>
            </a:extLst>
          </p:cNvPr>
          <p:cNvSpPr>
            <a:spLocks noGrp="1"/>
          </p:cNvSpPr>
          <p:nvPr>
            <p:ph type="ctrTitle"/>
          </p:nvPr>
        </p:nvSpPr>
        <p:spPr>
          <a:xfrm>
            <a:off x="1524000" y="243191"/>
            <a:ext cx="9144000" cy="1974715"/>
          </a:xfrm>
        </p:spPr>
        <p:txBody>
          <a:bodyPr>
            <a:normAutofit/>
          </a:bodyPr>
          <a:lstStyle/>
          <a:p>
            <a:r>
              <a:rPr lang="ru-RU" sz="1800" b="1" dirty="0">
                <a:solidFill>
                  <a:srgbClr val="FF0000"/>
                </a:solidFill>
              </a:rPr>
              <a:t>Классификация по видам манипулятивного воздействия</a:t>
            </a:r>
            <a:br>
              <a:rPr lang="ru-RU" sz="1800" b="1" dirty="0">
                <a:solidFill>
                  <a:srgbClr val="FF0000"/>
                </a:solidFill>
              </a:rPr>
            </a:br>
            <a:r>
              <a:rPr lang="ru-RU" sz="1800" b="1" dirty="0">
                <a:solidFill>
                  <a:srgbClr val="FF0000"/>
                </a:solidFill>
              </a:rPr>
              <a:t>Доценко выделял несколько видов манипуляций, которые различаются по средствам психологического воздействия и характеру внутриличностных процессов:</a:t>
            </a:r>
            <a:r>
              <a:rPr lang="ru-RU" sz="1800" dirty="0"/>
              <a:t>	</a:t>
            </a:r>
            <a:br>
              <a:rPr lang="ru-RU" dirty="0"/>
            </a:br>
            <a:endParaRPr lang="ru-RU" dirty="0"/>
          </a:p>
        </p:txBody>
      </p:sp>
      <p:sp>
        <p:nvSpPr>
          <p:cNvPr id="3" name="Подзаголовок 2">
            <a:extLst>
              <a:ext uri="{FF2B5EF4-FFF2-40B4-BE49-F238E27FC236}">
                <a16:creationId xmlns:a16="http://schemas.microsoft.com/office/drawing/2014/main" id="{92E50787-A16E-E84C-2316-59AE935C28D7}"/>
              </a:ext>
            </a:extLst>
          </p:cNvPr>
          <p:cNvSpPr>
            <a:spLocks noGrp="1"/>
          </p:cNvSpPr>
          <p:nvPr>
            <p:ph type="subTitle" idx="1"/>
          </p:nvPr>
        </p:nvSpPr>
        <p:spPr>
          <a:xfrm>
            <a:off x="1524000" y="1420238"/>
            <a:ext cx="9144000" cy="4990290"/>
          </a:xfrm>
        </p:spPr>
        <p:txBody>
          <a:bodyPr>
            <a:normAutofit fontScale="70000" lnSpcReduction="20000"/>
          </a:bodyPr>
          <a:lstStyle/>
          <a:p>
            <a:pPr algn="l"/>
            <a:r>
              <a:rPr lang="ru-RU" dirty="0"/>
              <a:t>- </a:t>
            </a:r>
            <a:r>
              <a:rPr lang="ru-RU" b="1" dirty="0">
                <a:solidFill>
                  <a:srgbClr val="FF0000"/>
                </a:solidFill>
              </a:rPr>
              <a:t>Манипуляция образами. </a:t>
            </a:r>
            <a:r>
              <a:rPr lang="ru-RU" dirty="0"/>
              <a:t>Суть — в предъявлении стимулов, которые актуализируют необходимую манипулятору потребность. К этому виду относятся, например, сексуальные уловки, управление воображением адресата, случаи, когда актуально воспринятые или мысленно сконструированные образы пробуждают активность релевантных им архетипов.  </a:t>
            </a:r>
            <a:br>
              <a:rPr lang="ru-RU" dirty="0"/>
            </a:br>
            <a:r>
              <a:rPr lang="ru-RU" dirty="0"/>
              <a:t>•</a:t>
            </a:r>
            <a:r>
              <a:rPr lang="ru-RU" b="1" dirty="0">
                <a:solidFill>
                  <a:srgbClr val="FF0000"/>
                </a:solidFill>
              </a:rPr>
              <a:t>Конвенциональная манипуляция.</a:t>
            </a:r>
            <a:r>
              <a:rPr lang="ru-RU" dirty="0"/>
              <a:t> Основана на эксплуатации конвенциональной силы (норм, правил, ритуалов и т. п.), с помощью которой создаются нужные манипулятору ситуации, направляющие объект манипуляции по готовым образцам.  </a:t>
            </a:r>
            <a:br>
              <a:rPr lang="ru-RU" dirty="0"/>
            </a:br>
            <a:r>
              <a:rPr lang="ru-RU" dirty="0"/>
              <a:t>•</a:t>
            </a:r>
            <a:r>
              <a:rPr lang="ru-RU" b="1" dirty="0">
                <a:solidFill>
                  <a:srgbClr val="FF0000"/>
                </a:solidFill>
              </a:rPr>
              <a:t>Операционно-предметная манипуляция. </a:t>
            </a:r>
            <a:r>
              <a:rPr lang="ru-RU" dirty="0"/>
              <a:t>Опирается на такие автоматизмы, как инерция, сила привычек, особенности распределения внимания между элементами структуры деятельности, навыки выполнения какой-то работы и т. п. </a:t>
            </a:r>
            <a:br>
              <a:rPr lang="ru-RU" dirty="0"/>
            </a:br>
            <a:r>
              <a:rPr lang="ru-RU" dirty="0"/>
              <a:t>• </a:t>
            </a:r>
            <a:r>
              <a:rPr lang="ru-RU" b="1" dirty="0">
                <a:solidFill>
                  <a:srgbClr val="FF0000"/>
                </a:solidFill>
              </a:rPr>
              <a:t>Эксплуатация личности адресата. </a:t>
            </a:r>
            <a:r>
              <a:rPr lang="ru-RU" dirty="0"/>
              <a:t>Имитация процесса принятия решения им самим. Включает создание конкуренции мотивов и изменение побудительной силы конкурирующих мотивов в пользу нужного манипулятору.  </a:t>
            </a:r>
            <a:br>
              <a:rPr lang="ru-RU" dirty="0"/>
            </a:br>
            <a:r>
              <a:rPr lang="ru-RU" dirty="0"/>
              <a:t>•</a:t>
            </a:r>
            <a:r>
              <a:rPr lang="ru-RU" b="1" dirty="0">
                <a:solidFill>
                  <a:srgbClr val="FF0000"/>
                </a:solidFill>
              </a:rPr>
              <a:t>Манипуляция духовностью (духовное </a:t>
            </a:r>
            <a:r>
              <a:rPr lang="ru-RU" b="1" dirty="0" err="1">
                <a:solidFill>
                  <a:srgbClr val="FF0000"/>
                </a:solidFill>
              </a:rPr>
              <a:t>помыкание</a:t>
            </a:r>
            <a:r>
              <a:rPr lang="ru-RU" b="1" dirty="0">
                <a:solidFill>
                  <a:srgbClr val="FF0000"/>
                </a:solidFill>
              </a:rPr>
              <a:t>). </a:t>
            </a:r>
            <a:r>
              <a:rPr lang="ru-RU" dirty="0"/>
              <a:t>Опирается на жизненные смыслы и ценности. В отличие от конвенциональной манипуляции, здесь манипулятор опирается на сформировавшиеся у человека смысловые установки.  </a:t>
            </a:r>
            <a:br>
              <a:rPr lang="ru-RU" dirty="0"/>
            </a:br>
            <a:r>
              <a:rPr lang="ru-RU" dirty="0"/>
              <a:t>•</a:t>
            </a:r>
            <a:r>
              <a:rPr lang="ru-RU" b="1" dirty="0">
                <a:solidFill>
                  <a:srgbClr val="FF0000"/>
                </a:solidFill>
              </a:rPr>
              <a:t>Использование психических состояний. </a:t>
            </a:r>
            <a:r>
              <a:rPr lang="ru-RU" dirty="0"/>
              <a:t>Манипулятор стремится привести адресата в наиболее благоприятное для восприятия чужих идей психическое состояние. Это может быть достигнуто с помощью таких приёмов, как проявление интереса, внимательное выслушивание, улыбка, беседа на интересующие собеседника темы, подчёркивание его значительности и т. п. </a:t>
            </a:r>
            <a:br>
              <a:rPr lang="ru-RU" dirty="0"/>
            </a:br>
            <a:r>
              <a:rPr lang="ru-RU" dirty="0"/>
              <a:t>•</a:t>
            </a:r>
            <a:r>
              <a:rPr lang="ru-RU" b="1" dirty="0">
                <a:solidFill>
                  <a:srgbClr val="FF0000"/>
                </a:solidFill>
              </a:rPr>
              <a:t>Комбинирование.</a:t>
            </a:r>
            <a:r>
              <a:rPr lang="ru-RU" dirty="0"/>
              <a:t> Результат достигается благодаря взаимодействию различных механизмов, которые то усиливают, то ослабляют эффективность манипуляции.  </a:t>
            </a:r>
            <a:br>
              <a:rPr lang="ru-RU" dirty="0"/>
            </a:br>
            <a:r>
              <a:rPr lang="ru-RU" dirty="0"/>
              <a:t>             Важно отметить, что эти </a:t>
            </a:r>
            <a:r>
              <a:rPr lang="ru-RU" dirty="0">
                <a:solidFill>
                  <a:srgbClr val="FF0000"/>
                </a:solidFill>
              </a:rPr>
              <a:t>виды манипуляций не всегда выстраиваются линейно</a:t>
            </a:r>
            <a:r>
              <a:rPr lang="ru-RU" dirty="0"/>
              <a:t> как уровни или этапы воздействия — они могут </a:t>
            </a:r>
            <a:r>
              <a:rPr lang="ru-RU" dirty="0">
                <a:solidFill>
                  <a:srgbClr val="FF0000"/>
                </a:solidFill>
              </a:rPr>
              <a:t>сочетаться и дополнять друг друга</a:t>
            </a:r>
            <a:r>
              <a:rPr lang="ru-RU" dirty="0"/>
              <a:t>, усиливая суммарный эффект.</a:t>
            </a:r>
          </a:p>
        </p:txBody>
      </p:sp>
    </p:spTree>
    <p:extLst>
      <p:ext uri="{BB962C8B-B14F-4D97-AF65-F5344CB8AC3E}">
        <p14:creationId xmlns:p14="http://schemas.microsoft.com/office/powerpoint/2010/main" val="867776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1337E9-2FB5-2AA5-1A32-49E18851D885}"/>
              </a:ext>
            </a:extLst>
          </p:cNvPr>
          <p:cNvSpPr>
            <a:spLocks noGrp="1"/>
          </p:cNvSpPr>
          <p:nvPr>
            <p:ph type="ctrTitle"/>
          </p:nvPr>
        </p:nvSpPr>
        <p:spPr>
          <a:xfrm>
            <a:off x="1524000" y="272374"/>
            <a:ext cx="9144000" cy="544749"/>
          </a:xfrm>
        </p:spPr>
        <p:txBody>
          <a:bodyPr>
            <a:normAutofit/>
          </a:bodyPr>
          <a:lstStyle/>
          <a:p>
            <a:r>
              <a:rPr lang="ru-RU" sz="1800" b="1" dirty="0">
                <a:solidFill>
                  <a:srgbClr val="FF0000"/>
                </a:solidFill>
              </a:rPr>
              <a:t>Приемы защиты от манипуляций:</a:t>
            </a:r>
          </a:p>
        </p:txBody>
      </p:sp>
      <p:sp>
        <p:nvSpPr>
          <p:cNvPr id="3" name="Подзаголовок 2">
            <a:extLst>
              <a:ext uri="{FF2B5EF4-FFF2-40B4-BE49-F238E27FC236}">
                <a16:creationId xmlns:a16="http://schemas.microsoft.com/office/drawing/2014/main" id="{0E6EE6E4-D9F7-C1AC-D174-A8FED275B6DF}"/>
              </a:ext>
            </a:extLst>
          </p:cNvPr>
          <p:cNvSpPr>
            <a:spLocks noGrp="1"/>
          </p:cNvSpPr>
          <p:nvPr>
            <p:ph type="subTitle" idx="1"/>
          </p:nvPr>
        </p:nvSpPr>
        <p:spPr>
          <a:xfrm>
            <a:off x="1524000" y="982494"/>
            <a:ext cx="9144000" cy="5875506"/>
          </a:xfrm>
        </p:spPr>
        <p:txBody>
          <a:bodyPr>
            <a:noAutofit/>
          </a:bodyPr>
          <a:lstStyle/>
          <a:p>
            <a:pPr algn="l"/>
            <a:r>
              <a:rPr lang="ru-RU" sz="1600" b="1" u="sng" dirty="0">
                <a:solidFill>
                  <a:srgbClr val="FF0000"/>
                </a:solidFill>
              </a:rPr>
              <a:t>Пассивные:</a:t>
            </a:r>
            <a:r>
              <a:rPr lang="ru-RU" sz="1600" dirty="0">
                <a:solidFill>
                  <a:srgbClr val="FF0000"/>
                </a:solidFill>
              </a:rPr>
              <a:t> </a:t>
            </a:r>
            <a:r>
              <a:rPr lang="ru-RU" sz="1600" dirty="0"/>
              <a:t>Направлены на прекращение или ослабление манипулятивного воздействия без прямого противостояния с агрессором. Некоторые из них:</a:t>
            </a:r>
          </a:p>
          <a:p>
            <a:pPr algn="l"/>
            <a:r>
              <a:rPr lang="ru-RU" sz="1600" b="1" dirty="0">
                <a:solidFill>
                  <a:srgbClr val="FF0000"/>
                </a:solidFill>
              </a:rPr>
              <a:t>Уход (избегание) </a:t>
            </a:r>
            <a:r>
              <a:rPr lang="ru-RU" sz="1600" dirty="0"/>
              <a:t>—  увеличение дистанции между субъектом и объектом манипуляции, прекращение взаимодействия, смена темы беседы, уклонение от встреч с манипулятором. </a:t>
            </a:r>
          </a:p>
          <a:p>
            <a:pPr algn="l"/>
            <a:r>
              <a:rPr lang="ru-RU" sz="1600" b="1" dirty="0">
                <a:solidFill>
                  <a:srgbClr val="FF0000"/>
                </a:solidFill>
              </a:rPr>
              <a:t>Изгнание </a:t>
            </a:r>
            <a:r>
              <a:rPr lang="ru-RU" sz="1600" dirty="0"/>
              <a:t>—  полное удаление манипулятора, например, через осуждение, насмешки. </a:t>
            </a:r>
          </a:p>
          <a:p>
            <a:pPr algn="l"/>
            <a:r>
              <a:rPr lang="ru-RU" sz="1600" b="1" dirty="0">
                <a:solidFill>
                  <a:srgbClr val="FF0000"/>
                </a:solidFill>
              </a:rPr>
              <a:t>Блокировка</a:t>
            </a:r>
            <a:r>
              <a:rPr lang="ru-RU" sz="1600" dirty="0"/>
              <a:t> —  контроль за воздействиями и выстраивание преград (смысловых барьеров, ролевых ограничений). </a:t>
            </a:r>
          </a:p>
          <a:p>
            <a:pPr algn="l"/>
            <a:r>
              <a:rPr lang="ru-RU" sz="1600" b="1" dirty="0">
                <a:solidFill>
                  <a:srgbClr val="FF0000"/>
                </a:solidFill>
              </a:rPr>
              <a:t>Замирание </a:t>
            </a:r>
            <a:r>
              <a:rPr lang="ru-RU" sz="1600" dirty="0"/>
              <a:t>— контроль информации о себе, её искажение или попытки полного прекращения контакта. </a:t>
            </a:r>
          </a:p>
          <a:p>
            <a:pPr algn="l"/>
            <a:r>
              <a:rPr lang="ru-RU" sz="1600" b="1" dirty="0">
                <a:solidFill>
                  <a:srgbClr val="FF0000"/>
                </a:solidFill>
              </a:rPr>
              <a:t>Игнорирование</a:t>
            </a:r>
            <a:r>
              <a:rPr lang="ru-RU" sz="1600" dirty="0"/>
              <a:t> — оставление манипулятора без внимания и эмоциональной реакции, демонстрация безуспешности его попыток. </a:t>
            </a:r>
          </a:p>
          <a:p>
            <a:pPr algn="l"/>
            <a:r>
              <a:rPr lang="ru-RU" sz="1600" b="1" dirty="0">
                <a:solidFill>
                  <a:srgbClr val="FF0000"/>
                </a:solidFill>
              </a:rPr>
              <a:t>Семантические и смысловые барьеры </a:t>
            </a:r>
            <a:r>
              <a:rPr lang="ru-RU" sz="1600" dirty="0"/>
              <a:t>— выстраивание преград в процессе беседы при обсуждении проблем, чтобы затруднить понимание смысла информации манипулятором. </a:t>
            </a:r>
          </a:p>
          <a:p>
            <a:pPr algn="l"/>
            <a:r>
              <a:rPr lang="ru-RU" sz="1600" b="1" dirty="0">
                <a:solidFill>
                  <a:srgbClr val="FF0000"/>
                </a:solidFill>
              </a:rPr>
              <a:t>Блокировка действий </a:t>
            </a:r>
            <a:r>
              <a:rPr lang="ru-RU" sz="1600" dirty="0"/>
              <a:t>— сознательное затруднение манипулятивных действий через изменение их направления (например, демонстрация занятости). </a:t>
            </a:r>
          </a:p>
          <a:p>
            <a:pPr algn="l"/>
            <a:endParaRPr lang="ru-RU" sz="1600" dirty="0"/>
          </a:p>
        </p:txBody>
      </p:sp>
    </p:spTree>
    <p:extLst>
      <p:ext uri="{BB962C8B-B14F-4D97-AF65-F5344CB8AC3E}">
        <p14:creationId xmlns:p14="http://schemas.microsoft.com/office/powerpoint/2010/main" val="2956619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31FEA6-25A2-F6E1-5274-9617D3C54298}"/>
              </a:ext>
            </a:extLst>
          </p:cNvPr>
          <p:cNvSpPr>
            <a:spLocks noGrp="1"/>
          </p:cNvSpPr>
          <p:nvPr>
            <p:ph type="title"/>
          </p:nvPr>
        </p:nvSpPr>
        <p:spPr>
          <a:xfrm>
            <a:off x="838200" y="384580"/>
            <a:ext cx="10515600" cy="1325563"/>
          </a:xfrm>
        </p:spPr>
        <p:txBody>
          <a:bodyPr/>
          <a:lstStyle/>
          <a:p>
            <a:r>
              <a:rPr lang="ru-RU" dirty="0">
                <a:solidFill>
                  <a:srgbClr val="FF0000"/>
                </a:solidFill>
              </a:rPr>
              <a:t>Что такое ПСИХОЭНДОКРИНОЛОГИЯ?</a:t>
            </a:r>
            <a:br>
              <a:rPr lang="ru-RU" dirty="0">
                <a:solidFill>
                  <a:srgbClr val="FF0000"/>
                </a:solidFill>
              </a:rPr>
            </a:br>
            <a:endParaRPr lang="ru-RU" dirty="0">
              <a:solidFill>
                <a:srgbClr val="FF0000"/>
              </a:solidFill>
            </a:endParaRPr>
          </a:p>
        </p:txBody>
      </p:sp>
      <p:sp>
        <p:nvSpPr>
          <p:cNvPr id="3" name="Объект 2">
            <a:extLst>
              <a:ext uri="{FF2B5EF4-FFF2-40B4-BE49-F238E27FC236}">
                <a16:creationId xmlns:a16="http://schemas.microsoft.com/office/drawing/2014/main" id="{81FC486B-7EFE-D644-8E43-B4190AD61E9C}"/>
              </a:ext>
            </a:extLst>
          </p:cNvPr>
          <p:cNvSpPr>
            <a:spLocks noGrp="1"/>
          </p:cNvSpPr>
          <p:nvPr>
            <p:ph idx="1"/>
          </p:nvPr>
        </p:nvSpPr>
        <p:spPr/>
        <p:txBody>
          <a:bodyPr>
            <a:normAutofit/>
          </a:bodyPr>
          <a:lstStyle/>
          <a:p>
            <a:r>
              <a:rPr lang="ru-RU" dirty="0">
                <a:solidFill>
                  <a:srgbClr val="FF0000"/>
                </a:solidFill>
              </a:rPr>
              <a:t>Психиатрия</a:t>
            </a:r>
            <a:r>
              <a:rPr lang="ru-RU" dirty="0"/>
              <a:t> исследует и лечит душевные болезни.</a:t>
            </a:r>
          </a:p>
          <a:p>
            <a:r>
              <a:rPr lang="ru-RU" dirty="0">
                <a:solidFill>
                  <a:srgbClr val="FF0000"/>
                </a:solidFill>
              </a:rPr>
              <a:t>Эндокринология</a:t>
            </a:r>
            <a:r>
              <a:rPr lang="ru-RU" dirty="0"/>
              <a:t> – изучает действие гормонов на организм человека в норме и при болезни,</a:t>
            </a:r>
            <a:r>
              <a:rPr lang="en-US" dirty="0"/>
              <a:t> </a:t>
            </a:r>
            <a:r>
              <a:rPr lang="ru-RU" dirty="0"/>
              <a:t>лечит эндокринных больных.</a:t>
            </a:r>
          </a:p>
          <a:p>
            <a:r>
              <a:rPr lang="ru-RU" dirty="0" err="1"/>
              <a:t>Психоэндокринология</a:t>
            </a:r>
            <a:r>
              <a:rPr lang="ru-RU" dirty="0"/>
              <a:t> – изучает действие гормонов на психику человека и наоборот</a:t>
            </a:r>
            <a:r>
              <a:rPr lang="en-US" dirty="0"/>
              <a:t>; </a:t>
            </a:r>
            <a:r>
              <a:rPr lang="ru-RU" dirty="0"/>
              <a:t>лечит выявленные расстройства. Основоположником отечественной (советской и российской) школы</a:t>
            </a:r>
            <a:r>
              <a:rPr lang="en-US" dirty="0"/>
              <a:t> </a:t>
            </a:r>
            <a:r>
              <a:rPr lang="ru-RU" dirty="0"/>
              <a:t> </a:t>
            </a:r>
            <a:r>
              <a:rPr lang="ru-RU" dirty="0" err="1"/>
              <a:t>психонейроэндокринологии</a:t>
            </a:r>
            <a:r>
              <a:rPr lang="ru-RU" dirty="0"/>
              <a:t> считается психиатр, д.м.н., проф.</a:t>
            </a:r>
            <a:r>
              <a:rPr lang="en-US" dirty="0"/>
              <a:t> </a:t>
            </a:r>
            <a:r>
              <a:rPr lang="ru-RU" dirty="0"/>
              <a:t> А. И. Белкин (1927—2003), автор своей последней книги «Третий пол», основоположник изучения </a:t>
            </a:r>
            <a:r>
              <a:rPr lang="ru-RU" dirty="0">
                <a:solidFill>
                  <a:srgbClr val="FF0000"/>
                </a:solidFill>
              </a:rPr>
              <a:t>транссексуализма.</a:t>
            </a:r>
          </a:p>
          <a:p>
            <a:endParaRPr lang="ru-RU" dirty="0"/>
          </a:p>
        </p:txBody>
      </p:sp>
    </p:spTree>
    <p:extLst>
      <p:ext uri="{BB962C8B-B14F-4D97-AF65-F5344CB8AC3E}">
        <p14:creationId xmlns:p14="http://schemas.microsoft.com/office/powerpoint/2010/main" val="3211434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E58E21-06A4-6E9D-CF80-0252E5060266}"/>
              </a:ext>
            </a:extLst>
          </p:cNvPr>
          <p:cNvSpPr>
            <a:spLocks noGrp="1"/>
          </p:cNvSpPr>
          <p:nvPr>
            <p:ph type="ctrTitle"/>
          </p:nvPr>
        </p:nvSpPr>
        <p:spPr>
          <a:xfrm>
            <a:off x="1524000" y="466929"/>
            <a:ext cx="9144000" cy="573931"/>
          </a:xfrm>
        </p:spPr>
        <p:txBody>
          <a:bodyPr>
            <a:normAutofit/>
          </a:bodyPr>
          <a:lstStyle/>
          <a:p>
            <a:r>
              <a:rPr lang="ru-RU" sz="1600" b="1" dirty="0">
                <a:solidFill>
                  <a:srgbClr val="FF0000"/>
                </a:solidFill>
              </a:rPr>
              <a:t>Классификация способов защиты от психологических манипуляций</a:t>
            </a:r>
          </a:p>
        </p:txBody>
      </p:sp>
      <p:sp>
        <p:nvSpPr>
          <p:cNvPr id="3" name="Подзаголовок 2">
            <a:extLst>
              <a:ext uri="{FF2B5EF4-FFF2-40B4-BE49-F238E27FC236}">
                <a16:creationId xmlns:a16="http://schemas.microsoft.com/office/drawing/2014/main" id="{3BFF88D4-DD37-8D97-C7B2-ADEDC7EA589A}"/>
              </a:ext>
            </a:extLst>
          </p:cNvPr>
          <p:cNvSpPr>
            <a:spLocks noGrp="1"/>
          </p:cNvSpPr>
          <p:nvPr>
            <p:ph type="subTitle" idx="1"/>
          </p:nvPr>
        </p:nvSpPr>
        <p:spPr>
          <a:xfrm>
            <a:off x="1524000" y="1040861"/>
            <a:ext cx="9144000" cy="4216940"/>
          </a:xfrm>
        </p:spPr>
        <p:txBody>
          <a:bodyPr>
            <a:noAutofit/>
          </a:bodyPr>
          <a:lstStyle/>
          <a:p>
            <a:pPr algn="l"/>
            <a:r>
              <a:rPr lang="ru-RU" sz="1600" b="1" u="sng" dirty="0">
                <a:solidFill>
                  <a:srgbClr val="FF0000"/>
                </a:solidFill>
              </a:rPr>
              <a:t>Активные приёмы защиты</a:t>
            </a:r>
            <a:r>
              <a:rPr lang="ru-RU" sz="1600" dirty="0"/>
              <a:t>: Направлены на дестабилизацию манипулятора, разрушение его «ловушек» или использование ситуации в своих интересах. К ним относятся:</a:t>
            </a:r>
          </a:p>
          <a:p>
            <a:pPr algn="l"/>
            <a:r>
              <a:rPr lang="ru-RU" sz="1600" b="1" dirty="0">
                <a:solidFill>
                  <a:srgbClr val="FF0000"/>
                </a:solidFill>
              </a:rPr>
              <a:t>Встречная психологическая атака (зеркала)</a:t>
            </a:r>
            <a:r>
              <a:rPr lang="ru-RU" sz="1600" dirty="0"/>
              <a:t>— резкие критические замечания, осуждение, насмешки в адрес манипулятора, что дестабилизирует его и вынуждает тратить ресурсы на защиту. </a:t>
            </a:r>
          </a:p>
          <a:p>
            <a:pPr algn="l"/>
            <a:r>
              <a:rPr lang="ru-RU" sz="1600" b="1" dirty="0">
                <a:solidFill>
                  <a:srgbClr val="FF0000"/>
                </a:solidFill>
              </a:rPr>
              <a:t>Преобразование сигналов манипулятора (телевизор, шкаф) </a:t>
            </a:r>
            <a:r>
              <a:rPr lang="ru-RU" sz="1600" dirty="0"/>
              <a:t>— трансформация вербальных и невербальных сигналов с учётом собственных интересов (например, использование информации в решении проблемы). </a:t>
            </a:r>
          </a:p>
          <a:p>
            <a:pPr algn="l"/>
            <a:r>
              <a:rPr lang="ru-RU" sz="1600" b="1" dirty="0" err="1">
                <a:solidFill>
                  <a:srgbClr val="FF0000"/>
                </a:solidFill>
              </a:rPr>
              <a:t>Контрманипулятивная</a:t>
            </a:r>
            <a:r>
              <a:rPr lang="ru-RU" sz="1600" b="1" dirty="0">
                <a:solidFill>
                  <a:srgbClr val="FF0000"/>
                </a:solidFill>
              </a:rPr>
              <a:t> защита (ответная манипуляция) </a:t>
            </a:r>
            <a:r>
              <a:rPr lang="ru-RU" sz="1600" dirty="0"/>
              <a:t>— использование обстоятельств, созданных манипулятором, для собственного преимущества. </a:t>
            </a:r>
          </a:p>
          <a:p>
            <a:pPr algn="l"/>
            <a:r>
              <a:rPr lang="ru-RU" sz="1600" b="1" dirty="0">
                <a:solidFill>
                  <a:srgbClr val="FF0000"/>
                </a:solidFill>
              </a:rPr>
              <a:t>«Расставить точки над „i“» </a:t>
            </a:r>
            <a:r>
              <a:rPr lang="ru-RU" sz="1600" dirty="0"/>
              <a:t>— открытое высказывание того, что беспокоит, или запрос разъяснений у манипулятора («К чему вы клоните?», «Скажите прямо, что вы хотите?»). </a:t>
            </a:r>
          </a:p>
          <a:p>
            <a:pPr algn="l"/>
            <a:r>
              <a:rPr lang="ru-RU" sz="1600" b="1" dirty="0">
                <a:solidFill>
                  <a:srgbClr val="FF0000"/>
                </a:solidFill>
              </a:rPr>
              <a:t>Техника «заезженной пластинки» </a:t>
            </a:r>
            <a:r>
              <a:rPr lang="ru-RU" sz="1600" dirty="0"/>
              <a:t>— спокойное повторение своей позиции без оправданий, что лишает манипулятора рычагов давления. </a:t>
            </a:r>
          </a:p>
          <a:p>
            <a:pPr algn="l"/>
            <a:r>
              <a:rPr lang="ru-RU" sz="1600" b="1" dirty="0">
                <a:solidFill>
                  <a:srgbClr val="FF0000"/>
                </a:solidFill>
              </a:rPr>
              <a:t>Техника информационного вопроса </a:t>
            </a:r>
            <a:r>
              <a:rPr lang="ru-RU" sz="1600" dirty="0"/>
              <a:t>— задание вопросов, которые выводят скрытые манипуляции на поверхность (например, «Почему именно я должен это сделать?», «Зачем мне это нужно?»). </a:t>
            </a:r>
          </a:p>
          <a:p>
            <a:pPr algn="l"/>
            <a:r>
              <a:rPr lang="ru-RU" sz="1600" b="1" dirty="0">
                <a:solidFill>
                  <a:srgbClr val="FF0000"/>
                </a:solidFill>
              </a:rPr>
              <a:t>Метод паузы </a:t>
            </a:r>
            <a:r>
              <a:rPr lang="ru-RU" sz="1600" dirty="0"/>
              <a:t>— взятие времени на обдумывание, чтобы выйти из-под эмоционального давления</a:t>
            </a:r>
          </a:p>
        </p:txBody>
      </p:sp>
    </p:spTree>
    <p:extLst>
      <p:ext uri="{BB962C8B-B14F-4D97-AF65-F5344CB8AC3E}">
        <p14:creationId xmlns:p14="http://schemas.microsoft.com/office/powerpoint/2010/main" val="1239893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A2DE73-6AF1-2189-AE7B-DAD9AFF3AAD2}"/>
              </a:ext>
            </a:extLst>
          </p:cNvPr>
          <p:cNvSpPr>
            <a:spLocks noGrp="1"/>
          </p:cNvSpPr>
          <p:nvPr>
            <p:ph type="ctrTitle"/>
          </p:nvPr>
        </p:nvSpPr>
        <p:spPr>
          <a:xfrm>
            <a:off x="1524000" y="1122363"/>
            <a:ext cx="9144000" cy="755075"/>
          </a:xfrm>
        </p:spPr>
        <p:txBody>
          <a:bodyPr>
            <a:normAutofit/>
          </a:bodyPr>
          <a:lstStyle/>
          <a:p>
            <a:r>
              <a:rPr lang="ru-RU" sz="2400" b="1" dirty="0">
                <a:solidFill>
                  <a:srgbClr val="FF0000"/>
                </a:solidFill>
              </a:rPr>
              <a:t>Нейроэндокринная запись паттернов поведения у детей </a:t>
            </a:r>
          </a:p>
        </p:txBody>
      </p:sp>
      <p:sp>
        <p:nvSpPr>
          <p:cNvPr id="3" name="Подзаголовок 2">
            <a:extLst>
              <a:ext uri="{FF2B5EF4-FFF2-40B4-BE49-F238E27FC236}">
                <a16:creationId xmlns:a16="http://schemas.microsoft.com/office/drawing/2014/main" id="{ADC1A4C1-C466-84E9-9ABB-344344515E8C}"/>
              </a:ext>
            </a:extLst>
          </p:cNvPr>
          <p:cNvSpPr>
            <a:spLocks noGrp="1"/>
          </p:cNvSpPr>
          <p:nvPr>
            <p:ph type="subTitle" idx="1"/>
          </p:nvPr>
        </p:nvSpPr>
        <p:spPr>
          <a:xfrm>
            <a:off x="1524000" y="2013626"/>
            <a:ext cx="9144000" cy="2344365"/>
          </a:xfrm>
        </p:spPr>
        <p:txBody>
          <a:bodyPr>
            <a:normAutofit/>
          </a:bodyPr>
          <a:lstStyle/>
          <a:p>
            <a:r>
              <a:rPr lang="ru-RU" dirty="0"/>
              <a:t>— это изучение взаимосвязи между нейроэндокринными механизмами и поведенческими паттернами в детском возрасте. Исследования в этой области фокусируются на том, как нарушения в работе нервной и эндокринной систем влияют на формирование и проявление поведенческих особенностей, а также на поиске физиологических коррелятов поведенческих расстройств. </a:t>
            </a:r>
          </a:p>
        </p:txBody>
      </p:sp>
    </p:spTree>
    <p:extLst>
      <p:ext uri="{BB962C8B-B14F-4D97-AF65-F5344CB8AC3E}">
        <p14:creationId xmlns:p14="http://schemas.microsoft.com/office/powerpoint/2010/main" val="1883994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38E9D9-DA8D-12FD-9DFB-ECD8CCA6F63D}"/>
              </a:ext>
            </a:extLst>
          </p:cNvPr>
          <p:cNvSpPr>
            <a:spLocks noGrp="1"/>
          </p:cNvSpPr>
          <p:nvPr>
            <p:ph type="ctrTitle"/>
          </p:nvPr>
        </p:nvSpPr>
        <p:spPr>
          <a:xfrm>
            <a:off x="1524000" y="1122363"/>
            <a:ext cx="9144000" cy="657799"/>
          </a:xfrm>
        </p:spPr>
        <p:txBody>
          <a:bodyPr>
            <a:normAutofit fontScale="90000"/>
          </a:bodyPr>
          <a:lstStyle/>
          <a:p>
            <a:r>
              <a:rPr lang="ru-RU" sz="2400" dirty="0">
                <a:solidFill>
                  <a:srgbClr val="FF0000"/>
                </a:solidFill>
              </a:rPr>
              <a:t>Благодарю за внимание.</a:t>
            </a:r>
            <a:br>
              <a:rPr lang="ru-RU" sz="2400" dirty="0">
                <a:solidFill>
                  <a:srgbClr val="FF0000"/>
                </a:solidFill>
              </a:rPr>
            </a:br>
            <a:r>
              <a:rPr lang="ru-RU" sz="2400" dirty="0">
                <a:solidFill>
                  <a:srgbClr val="FF0000"/>
                </a:solidFill>
              </a:rPr>
              <a:t>Готов ответить на вопросы.</a:t>
            </a:r>
          </a:p>
        </p:txBody>
      </p:sp>
      <p:sp>
        <p:nvSpPr>
          <p:cNvPr id="3" name="Подзаголовок 2">
            <a:extLst>
              <a:ext uri="{FF2B5EF4-FFF2-40B4-BE49-F238E27FC236}">
                <a16:creationId xmlns:a16="http://schemas.microsoft.com/office/drawing/2014/main" id="{73F8ECC7-6001-1C2E-2899-28EC4EF76B09}"/>
              </a:ext>
            </a:extLst>
          </p:cNvPr>
          <p:cNvSpPr>
            <a:spLocks noGrp="1"/>
          </p:cNvSpPr>
          <p:nvPr>
            <p:ph type="subTitle" idx="1"/>
          </p:nvPr>
        </p:nvSpPr>
        <p:spPr/>
        <p:txBody>
          <a:bodyPr/>
          <a:lstStyle/>
          <a:p>
            <a:r>
              <a:rPr lang="ru-RU" dirty="0"/>
              <a:t>Богомолов Михаил Владимирович, </a:t>
            </a:r>
          </a:p>
          <a:p>
            <a:r>
              <a:rPr lang="ru-RU" dirty="0"/>
              <a:t>врач </a:t>
            </a:r>
            <a:r>
              <a:rPr lang="ru-RU" dirty="0" err="1"/>
              <a:t>психоэндокринолог</a:t>
            </a:r>
            <a:r>
              <a:rPr lang="ru-RU" dirty="0"/>
              <a:t>,</a:t>
            </a:r>
          </a:p>
          <a:p>
            <a:r>
              <a:rPr lang="en-US" dirty="0">
                <a:hlinkClick r:id="rId2"/>
              </a:rPr>
              <a:t>canales@mail.ru</a:t>
            </a:r>
            <a:r>
              <a:rPr lang="en-US" dirty="0"/>
              <a:t> </a:t>
            </a:r>
            <a:endParaRPr lang="ru-RU" dirty="0"/>
          </a:p>
        </p:txBody>
      </p:sp>
    </p:spTree>
    <p:extLst>
      <p:ext uri="{BB962C8B-B14F-4D97-AF65-F5344CB8AC3E}">
        <p14:creationId xmlns:p14="http://schemas.microsoft.com/office/powerpoint/2010/main" val="125709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A15BA6-7770-B411-2DDF-F26ED35A6611}"/>
              </a:ext>
            </a:extLst>
          </p:cNvPr>
          <p:cNvSpPr>
            <a:spLocks noGrp="1"/>
          </p:cNvSpPr>
          <p:nvPr>
            <p:ph type="title"/>
          </p:nvPr>
        </p:nvSpPr>
        <p:spPr/>
        <p:txBody>
          <a:bodyPr>
            <a:normAutofit fontScale="90000"/>
          </a:bodyPr>
          <a:lstStyle/>
          <a:p>
            <a:r>
              <a:rPr lang="ru-RU" dirty="0">
                <a:solidFill>
                  <a:srgbClr val="FF0000"/>
                </a:solidFill>
              </a:rPr>
              <a:t>Теория бинарного ( двойственного) действия гормонов:</a:t>
            </a:r>
            <a:br>
              <a:rPr lang="ru-RU" dirty="0">
                <a:solidFill>
                  <a:srgbClr val="FF0000"/>
                </a:solidFill>
              </a:rPr>
            </a:br>
            <a:endParaRPr lang="ru-RU" dirty="0">
              <a:solidFill>
                <a:srgbClr val="FF0000"/>
              </a:solidFill>
            </a:endParaRPr>
          </a:p>
        </p:txBody>
      </p:sp>
      <p:sp>
        <p:nvSpPr>
          <p:cNvPr id="3" name="Объект 2">
            <a:extLst>
              <a:ext uri="{FF2B5EF4-FFF2-40B4-BE49-F238E27FC236}">
                <a16:creationId xmlns:a16="http://schemas.microsoft.com/office/drawing/2014/main" id="{076EA9A1-4542-713D-A6EB-E8852FA3DEA4}"/>
              </a:ext>
            </a:extLst>
          </p:cNvPr>
          <p:cNvSpPr>
            <a:spLocks noGrp="1"/>
          </p:cNvSpPr>
          <p:nvPr>
            <p:ph idx="1"/>
          </p:nvPr>
        </p:nvSpPr>
        <p:spPr/>
        <p:txBody>
          <a:bodyPr/>
          <a:lstStyle/>
          <a:p>
            <a:r>
              <a:rPr lang="ru-RU" dirty="0"/>
              <a:t>Каждый гормон имеет бинарное действие: на обмен веществ и на психику человека ( пример андрогены и эстрогены).</a:t>
            </a:r>
          </a:p>
          <a:p>
            <a:r>
              <a:rPr lang="ru-RU" dirty="0"/>
              <a:t>Сейчас исследовано более 60 гормонов. Гормон – регулирующее биологически активное вещество, вырабатываемое специализированными железами внутренней секреции </a:t>
            </a:r>
            <a:r>
              <a:rPr lang="ru-RU" dirty="0">
                <a:solidFill>
                  <a:srgbClr val="FF0000"/>
                </a:solidFill>
              </a:rPr>
              <a:t>в кровь </a:t>
            </a:r>
            <a:r>
              <a:rPr lang="ru-RU" dirty="0"/>
              <a:t>и оказывающие свое действие</a:t>
            </a:r>
            <a:r>
              <a:rPr lang="en-US" dirty="0"/>
              <a:t> </a:t>
            </a:r>
            <a:r>
              <a:rPr lang="ru-RU" dirty="0">
                <a:solidFill>
                  <a:srgbClr val="FF0000"/>
                </a:solidFill>
              </a:rPr>
              <a:t>дистантно</a:t>
            </a:r>
            <a:r>
              <a:rPr lang="ru-RU" dirty="0"/>
              <a:t> от места выработки.</a:t>
            </a:r>
            <a:endParaRPr lang="en-US" dirty="0"/>
          </a:p>
          <a:p>
            <a:r>
              <a:rPr lang="ru-RU" dirty="0"/>
              <a:t>Отличать от парагормонов, нейропептидов, нейротрансмиттеров.</a:t>
            </a:r>
          </a:p>
          <a:p>
            <a:pPr marL="0" indent="0">
              <a:buNone/>
            </a:pPr>
            <a:r>
              <a:rPr lang="ru-RU" dirty="0"/>
              <a:t>внутриклеточных регуляторов (</a:t>
            </a:r>
            <a:r>
              <a:rPr lang="ru-RU" b="1" dirty="0">
                <a:solidFill>
                  <a:srgbClr val="FF0000"/>
                </a:solidFill>
              </a:rPr>
              <a:t>злоупотребления блогерами</a:t>
            </a:r>
            <a:r>
              <a:rPr lang="ru-RU" dirty="0"/>
              <a:t>).</a:t>
            </a:r>
          </a:p>
        </p:txBody>
      </p:sp>
    </p:spTree>
    <p:extLst>
      <p:ext uri="{BB962C8B-B14F-4D97-AF65-F5344CB8AC3E}">
        <p14:creationId xmlns:p14="http://schemas.microsoft.com/office/powerpoint/2010/main" val="152425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59BAC6-3CE9-8D89-F1BF-33F1864E3583}"/>
              </a:ext>
            </a:extLst>
          </p:cNvPr>
          <p:cNvSpPr>
            <a:spLocks noGrp="1"/>
          </p:cNvSpPr>
          <p:nvPr>
            <p:ph type="ctrTitle"/>
          </p:nvPr>
        </p:nvSpPr>
        <p:spPr>
          <a:xfrm>
            <a:off x="1524000" y="476655"/>
            <a:ext cx="9144000" cy="1371600"/>
          </a:xfrm>
        </p:spPr>
        <p:txBody>
          <a:bodyPr>
            <a:normAutofit/>
          </a:bodyPr>
          <a:lstStyle/>
          <a:p>
            <a:r>
              <a:rPr lang="ru-RU" sz="2800" dirty="0">
                <a:solidFill>
                  <a:srgbClr val="FF0000"/>
                </a:solidFill>
              </a:rPr>
              <a:t>В аспекте межполовых отношений и моделей поведения наибольшего внимания заслуживают:</a:t>
            </a:r>
            <a:br>
              <a:rPr lang="ru-RU" sz="2800" dirty="0">
                <a:solidFill>
                  <a:srgbClr val="FF0000"/>
                </a:solidFill>
              </a:rPr>
            </a:br>
            <a:endParaRPr lang="ru-RU" sz="2800" dirty="0">
              <a:solidFill>
                <a:srgbClr val="FF0000"/>
              </a:solidFill>
            </a:endParaRPr>
          </a:p>
        </p:txBody>
      </p:sp>
      <p:sp>
        <p:nvSpPr>
          <p:cNvPr id="3" name="Подзаголовок 2">
            <a:extLst>
              <a:ext uri="{FF2B5EF4-FFF2-40B4-BE49-F238E27FC236}">
                <a16:creationId xmlns:a16="http://schemas.microsoft.com/office/drawing/2014/main" id="{BB74655D-7D9B-48E1-8D43-BF13699F155B}"/>
              </a:ext>
            </a:extLst>
          </p:cNvPr>
          <p:cNvSpPr>
            <a:spLocks noGrp="1"/>
          </p:cNvSpPr>
          <p:nvPr>
            <p:ph type="subTitle" idx="1"/>
          </p:nvPr>
        </p:nvSpPr>
        <p:spPr>
          <a:xfrm>
            <a:off x="1524000" y="1634247"/>
            <a:ext cx="9144000" cy="2480553"/>
          </a:xfrm>
        </p:spPr>
        <p:txBody>
          <a:bodyPr>
            <a:normAutofit/>
          </a:bodyPr>
          <a:lstStyle/>
          <a:p>
            <a:pPr algn="l"/>
            <a:r>
              <a:rPr lang="ru-RU" dirty="0"/>
              <a:t>В аспекте межполовых отношений наибольшего внимания заслуживают:</a:t>
            </a:r>
          </a:p>
          <a:p>
            <a:pPr algn="l"/>
            <a:r>
              <a:rPr lang="ru-RU" dirty="0">
                <a:solidFill>
                  <a:srgbClr val="FF0000"/>
                </a:solidFill>
              </a:rPr>
              <a:t>Тестостерон</a:t>
            </a:r>
            <a:r>
              <a:rPr lang="ru-RU" dirty="0"/>
              <a:t> – мужской половой гормон. </a:t>
            </a:r>
          </a:p>
          <a:p>
            <a:pPr algn="l"/>
            <a:r>
              <a:rPr lang="ru-RU" dirty="0">
                <a:solidFill>
                  <a:srgbClr val="FF0000"/>
                </a:solidFill>
              </a:rPr>
              <a:t>Эстрогены</a:t>
            </a:r>
            <a:r>
              <a:rPr lang="ru-RU" dirty="0"/>
              <a:t> ( эстрон (E1), эстрадиол (E2) и эстриол (E3), во время беременности вырабатывается. Женские половые гормоны – финал метаболизма стероидных гормонов, завершается в жировой ткани.</a:t>
            </a:r>
          </a:p>
          <a:p>
            <a:endParaRPr lang="ru-RU" dirty="0"/>
          </a:p>
        </p:txBody>
      </p:sp>
    </p:spTree>
    <p:extLst>
      <p:ext uri="{BB962C8B-B14F-4D97-AF65-F5344CB8AC3E}">
        <p14:creationId xmlns:p14="http://schemas.microsoft.com/office/powerpoint/2010/main" val="2443164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4AD067-6D87-114A-8D9D-951512FBDEE2}"/>
              </a:ext>
            </a:extLst>
          </p:cNvPr>
          <p:cNvSpPr>
            <a:spLocks noGrp="1"/>
          </p:cNvSpPr>
          <p:nvPr>
            <p:ph type="ctrTitle"/>
          </p:nvPr>
        </p:nvSpPr>
        <p:spPr>
          <a:xfrm>
            <a:off x="1524000" y="846306"/>
            <a:ext cx="9144000" cy="1655763"/>
          </a:xfrm>
        </p:spPr>
        <p:txBody>
          <a:bodyPr>
            <a:normAutofit/>
          </a:bodyPr>
          <a:lstStyle/>
          <a:p>
            <a:r>
              <a:rPr lang="ru-RU" sz="3600" dirty="0">
                <a:solidFill>
                  <a:srgbClr val="FF0000"/>
                </a:solidFill>
              </a:rPr>
              <a:t>Некоторые Функции эстрогенов (</a:t>
            </a:r>
            <a:r>
              <a:rPr lang="ru-RU" sz="3600" dirty="0" err="1">
                <a:solidFill>
                  <a:srgbClr val="FF0000"/>
                </a:solidFill>
              </a:rPr>
              <a:t>Э́струс</a:t>
            </a:r>
            <a:r>
              <a:rPr lang="ru-RU" sz="3600" dirty="0">
                <a:solidFill>
                  <a:srgbClr val="FF0000"/>
                </a:solidFill>
              </a:rPr>
              <a:t> (греч. </a:t>
            </a:r>
            <a:r>
              <a:rPr lang="ru-RU" sz="3600" dirty="0" err="1">
                <a:solidFill>
                  <a:srgbClr val="FF0000"/>
                </a:solidFill>
              </a:rPr>
              <a:t>οἶστρος</a:t>
            </a:r>
            <a:r>
              <a:rPr lang="ru-RU" sz="3600" dirty="0">
                <a:solidFill>
                  <a:srgbClr val="FF0000"/>
                </a:solidFill>
              </a:rPr>
              <a:t> «страсть, неистовство, ярость»,                     ТЕЧКА – простыми словами) :</a:t>
            </a:r>
          </a:p>
        </p:txBody>
      </p:sp>
      <p:sp>
        <p:nvSpPr>
          <p:cNvPr id="3" name="Подзаголовок 2">
            <a:extLst>
              <a:ext uri="{FF2B5EF4-FFF2-40B4-BE49-F238E27FC236}">
                <a16:creationId xmlns:a16="http://schemas.microsoft.com/office/drawing/2014/main" id="{71C83FBE-5013-4ACB-C288-6B4A3E3604FA}"/>
              </a:ext>
            </a:extLst>
          </p:cNvPr>
          <p:cNvSpPr>
            <a:spLocks noGrp="1"/>
          </p:cNvSpPr>
          <p:nvPr>
            <p:ph type="subTitle" idx="1"/>
          </p:nvPr>
        </p:nvSpPr>
        <p:spPr>
          <a:xfrm>
            <a:off x="1524000" y="2431915"/>
            <a:ext cx="9144000" cy="2825885"/>
          </a:xfrm>
        </p:spPr>
        <p:txBody>
          <a:bodyPr>
            <a:noAutofit/>
          </a:bodyPr>
          <a:lstStyle/>
          <a:p>
            <a:pPr algn="l"/>
            <a:r>
              <a:rPr lang="ru-RU" sz="1400" dirty="0"/>
              <a:t>Усиливают смазку влагалища. Утолщают стенки </a:t>
            </a:r>
            <a:r>
              <a:rPr lang="ru-RU" sz="1400" dirty="0" err="1"/>
              <a:t>влагалища.Способствуют</a:t>
            </a:r>
            <a:r>
              <a:rPr lang="ru-RU" sz="1400" dirty="0"/>
              <a:t> формированию женских вторичных половых признаков. Стимулируют рост эндометрия. Увеличивают рост матки.</a:t>
            </a:r>
          </a:p>
          <a:p>
            <a:pPr algn="l"/>
            <a:r>
              <a:rPr lang="ru-RU" sz="1400" dirty="0"/>
              <a:t>Эстроген вместе с прогестероном способствует формированию и поддержанию эндометрия в процессе подготовки к имплантации оплодотворенной яйцеклетки и поддержанию функции матки во время беременности, а также активирует рецепторы окситоцина в миометрии.                                                                                                                                       Резкий скачок уровня эстрогена </a:t>
            </a:r>
            <a:r>
              <a:rPr lang="ru-RU" sz="1400" dirty="0">
                <a:solidFill>
                  <a:srgbClr val="FF0000"/>
                </a:solidFill>
              </a:rPr>
              <a:t>( полнолуния)  </a:t>
            </a:r>
            <a:r>
              <a:rPr lang="ru-RU" sz="1400" dirty="0"/>
              <a:t>вызывает выброс лютеинизирующего гормона, который затем запускает овуляцию, высвобождая яйцеклетку из </a:t>
            </a:r>
            <a:r>
              <a:rPr lang="ru-RU" sz="1400" dirty="0" err="1"/>
              <a:t>Граафова</a:t>
            </a:r>
            <a:r>
              <a:rPr lang="ru-RU" sz="1400" dirty="0"/>
              <a:t> пузырька в яичнике.                                                              </a:t>
            </a:r>
            <a:r>
              <a:rPr lang="ru-RU" sz="1400" dirty="0">
                <a:solidFill>
                  <a:srgbClr val="FF0000"/>
                </a:solidFill>
              </a:rPr>
              <a:t>Сексуальное поведение: </a:t>
            </a:r>
            <a:r>
              <a:rPr lang="ru-RU" sz="1400" dirty="0"/>
              <a:t>Эстроген необходим самкам млекопитающих для проявления </a:t>
            </a:r>
            <a:r>
              <a:rPr lang="ru-RU" sz="1400" dirty="0">
                <a:solidFill>
                  <a:srgbClr val="FF0000"/>
                </a:solidFill>
              </a:rPr>
              <a:t>позы лордоза  (</a:t>
            </a:r>
            <a:r>
              <a:rPr lang="ru-RU" sz="1400" dirty="0" err="1">
                <a:solidFill>
                  <a:srgbClr val="FF0000"/>
                </a:solidFill>
              </a:rPr>
              <a:t>коленно</a:t>
            </a:r>
            <a:r>
              <a:rPr lang="ru-RU" sz="1400" dirty="0">
                <a:solidFill>
                  <a:srgbClr val="FF0000"/>
                </a:solidFill>
              </a:rPr>
              <a:t> – локтевая поза</a:t>
            </a:r>
            <a:r>
              <a:rPr lang="ru-RU" sz="1400" dirty="0"/>
              <a:t>), а во время течки (когда у животных «течка»). Такое поведение необходимо для сексуальной восприимчивости у этих млекопитающих и регулируется вентромедиальным ядром гипоталамуса. Половое влечение зависит от уровня андрогенов только в присутствии эстрогена. Без эстрогена уровень свободного тестостерона на самом деле снижает половое влечение (а не повышает его), как показали исследования на женщинах с </a:t>
            </a:r>
            <a:r>
              <a:rPr lang="ru-RU" sz="1400" dirty="0" err="1"/>
              <a:t>гипоактивным</a:t>
            </a:r>
            <a:r>
              <a:rPr lang="ru-RU" sz="1400" dirty="0"/>
              <a:t> расстройством сексуального влечения. У таких женщин половое влечение можно восстановить с помощью эстрогена (оральных контрацептивов). </a:t>
            </a:r>
          </a:p>
        </p:txBody>
      </p:sp>
    </p:spTree>
    <p:extLst>
      <p:ext uri="{BB962C8B-B14F-4D97-AF65-F5344CB8AC3E}">
        <p14:creationId xmlns:p14="http://schemas.microsoft.com/office/powerpoint/2010/main" val="3584355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DBEB80-670C-121D-A064-36EDAB39A731}"/>
              </a:ext>
            </a:extLst>
          </p:cNvPr>
          <p:cNvSpPr>
            <a:spLocks noGrp="1"/>
          </p:cNvSpPr>
          <p:nvPr>
            <p:ph type="ctrTitle"/>
          </p:nvPr>
        </p:nvSpPr>
        <p:spPr>
          <a:xfrm>
            <a:off x="1524000" y="1122363"/>
            <a:ext cx="9144000" cy="1202548"/>
          </a:xfrm>
        </p:spPr>
        <p:txBody>
          <a:bodyPr>
            <a:normAutofit fontScale="90000"/>
          </a:bodyPr>
          <a:lstStyle/>
          <a:p>
            <a:r>
              <a:rPr lang="ru-RU" sz="3100" dirty="0">
                <a:solidFill>
                  <a:srgbClr val="FF0000"/>
                </a:solidFill>
              </a:rPr>
              <a:t>Половое созревание у женщин</a:t>
            </a:r>
            <a:br>
              <a:rPr lang="ru-RU" dirty="0"/>
            </a:br>
            <a:endParaRPr lang="ru-RU" dirty="0"/>
          </a:p>
        </p:txBody>
      </p:sp>
      <p:sp>
        <p:nvSpPr>
          <p:cNvPr id="3" name="Подзаголовок 2">
            <a:extLst>
              <a:ext uri="{FF2B5EF4-FFF2-40B4-BE49-F238E27FC236}">
                <a16:creationId xmlns:a16="http://schemas.microsoft.com/office/drawing/2014/main" id="{B1E9CA76-5FD5-21E5-86B6-D3F48F1876DA}"/>
              </a:ext>
            </a:extLst>
          </p:cNvPr>
          <p:cNvSpPr>
            <a:spLocks noGrp="1"/>
          </p:cNvSpPr>
          <p:nvPr>
            <p:ph type="subTitle" idx="1"/>
          </p:nvPr>
        </p:nvSpPr>
        <p:spPr>
          <a:xfrm>
            <a:off x="1524000" y="2324911"/>
            <a:ext cx="9144000" cy="2932889"/>
          </a:xfrm>
        </p:spPr>
        <p:txBody>
          <a:bodyPr>
            <a:normAutofit/>
          </a:bodyPr>
          <a:lstStyle/>
          <a:p>
            <a:pPr algn="l"/>
            <a:r>
              <a:rPr lang="ru-RU" dirty="0"/>
              <a:t>Эстрогены отвечают за развитие женских </a:t>
            </a:r>
            <a:r>
              <a:rPr lang="ru-RU" dirty="0">
                <a:solidFill>
                  <a:srgbClr val="FF0000"/>
                </a:solidFill>
              </a:rPr>
              <a:t>вторичных половых признаков </a:t>
            </a:r>
            <a:r>
              <a:rPr lang="ru-RU" dirty="0"/>
              <a:t>в период полового созревания, включая развитие молочных желез, расширение бедер и женское распределение жировой ткани. С другой стороны, андрогены отвечают за рост лобковых других волос на теле, а также за акне и неприятный запах из подмышек.</a:t>
            </a:r>
          </a:p>
          <a:p>
            <a:endParaRPr lang="ru-RU" dirty="0"/>
          </a:p>
          <a:p>
            <a:endParaRPr lang="ru-RU" dirty="0"/>
          </a:p>
        </p:txBody>
      </p:sp>
    </p:spTree>
    <p:extLst>
      <p:ext uri="{BB962C8B-B14F-4D97-AF65-F5344CB8AC3E}">
        <p14:creationId xmlns:p14="http://schemas.microsoft.com/office/powerpoint/2010/main" val="145936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2731B1-9826-2A67-FF77-907A3D3815B1}"/>
              </a:ext>
            </a:extLst>
          </p:cNvPr>
          <p:cNvSpPr>
            <a:spLocks noGrp="1"/>
          </p:cNvSpPr>
          <p:nvPr>
            <p:ph type="ctrTitle"/>
          </p:nvPr>
        </p:nvSpPr>
        <p:spPr>
          <a:xfrm>
            <a:off x="1524000" y="1122363"/>
            <a:ext cx="9144000" cy="1202548"/>
          </a:xfrm>
        </p:spPr>
        <p:txBody>
          <a:bodyPr>
            <a:normAutofit fontScale="90000"/>
          </a:bodyPr>
          <a:lstStyle/>
          <a:p>
            <a:r>
              <a:rPr lang="ru-RU" sz="2700" dirty="0">
                <a:solidFill>
                  <a:srgbClr val="FF0000"/>
                </a:solidFill>
              </a:rPr>
              <a:t>Некоторые функции андрогенов ( мужских гормонов) , тестостерона        ( </a:t>
            </a:r>
            <a:r>
              <a:rPr lang="ru-RU" sz="2700" dirty="0" err="1">
                <a:solidFill>
                  <a:srgbClr val="FF0000"/>
                </a:solidFill>
              </a:rPr>
              <a:t>testis</a:t>
            </a:r>
            <a:r>
              <a:rPr lang="ru-RU" sz="2700" dirty="0">
                <a:solidFill>
                  <a:srgbClr val="FF0000"/>
                </a:solidFill>
              </a:rPr>
              <a:t> </a:t>
            </a:r>
            <a:r>
              <a:rPr lang="ru-RU" sz="2700" dirty="0" err="1">
                <a:solidFill>
                  <a:srgbClr val="FF0000"/>
                </a:solidFill>
              </a:rPr>
              <a:t>testis</a:t>
            </a:r>
            <a:r>
              <a:rPr lang="ru-RU" sz="2700" dirty="0">
                <a:solidFill>
                  <a:srgbClr val="FF0000"/>
                </a:solidFill>
              </a:rPr>
              <a:t>, </a:t>
            </a:r>
            <a:r>
              <a:rPr lang="ru-RU" sz="2700" dirty="0" err="1">
                <a:solidFill>
                  <a:srgbClr val="FF0000"/>
                </a:solidFill>
              </a:rPr>
              <a:t>is</a:t>
            </a:r>
            <a:r>
              <a:rPr lang="ru-RU" sz="2700" dirty="0">
                <a:solidFill>
                  <a:srgbClr val="FF0000"/>
                </a:solidFill>
              </a:rPr>
              <a:t> m яичко, семенник – лат.).</a:t>
            </a:r>
            <a:br>
              <a:rPr lang="ru-RU" dirty="0"/>
            </a:br>
            <a:endParaRPr lang="ru-RU" dirty="0"/>
          </a:p>
        </p:txBody>
      </p:sp>
      <p:sp>
        <p:nvSpPr>
          <p:cNvPr id="3" name="Подзаголовок 2">
            <a:extLst>
              <a:ext uri="{FF2B5EF4-FFF2-40B4-BE49-F238E27FC236}">
                <a16:creationId xmlns:a16="http://schemas.microsoft.com/office/drawing/2014/main" id="{D282B831-D2DA-DFD6-CA8F-DB18D4CD899F}"/>
              </a:ext>
            </a:extLst>
          </p:cNvPr>
          <p:cNvSpPr>
            <a:spLocks noGrp="1"/>
          </p:cNvSpPr>
          <p:nvPr>
            <p:ph type="subTitle" idx="1"/>
          </p:nvPr>
        </p:nvSpPr>
        <p:spPr>
          <a:xfrm>
            <a:off x="1524000" y="2256817"/>
            <a:ext cx="9144000" cy="3000983"/>
          </a:xfrm>
        </p:spPr>
        <p:txBody>
          <a:bodyPr>
            <a:normAutofit fontScale="92500" lnSpcReduction="10000"/>
          </a:bodyPr>
          <a:lstStyle/>
          <a:p>
            <a:pPr algn="l"/>
            <a:r>
              <a:rPr lang="ru-RU" dirty="0"/>
              <a:t>У мужчин более высокий уровень тестостерона связан с периодами сексуальной активности. У мужчин, которые смотрят сексуально откровенные фильмы </a:t>
            </a:r>
            <a:r>
              <a:rPr lang="ru-RU" dirty="0">
                <a:solidFill>
                  <a:srgbClr val="FF0000"/>
                </a:solidFill>
              </a:rPr>
              <a:t>(порнография) </a:t>
            </a:r>
            <a:r>
              <a:rPr lang="ru-RU" dirty="0"/>
              <a:t>, уровень тестостерона в среднем увеличивается на 35 %, достигая максимума через 60-—90 минут после окончания фильма, но у мужчин, которые смотрят сексуально нейтральные фильмы, увеличения не наблюдается. Мужчины, которые смотрят сексуально откровенные фильмы, также сообщают о повышенной мотивации, конкурентоспособности и снижении утомления в момент просмотра. Была также обнаружена </a:t>
            </a:r>
            <a:r>
              <a:rPr lang="ru-RU" dirty="0">
                <a:solidFill>
                  <a:srgbClr val="FF0000"/>
                </a:solidFill>
              </a:rPr>
              <a:t>связь между расслаблением после сексуального возбуждения и уровнем тестостерона.</a:t>
            </a:r>
          </a:p>
          <a:p>
            <a:endParaRPr lang="ru-RU" dirty="0"/>
          </a:p>
        </p:txBody>
      </p:sp>
    </p:spTree>
    <p:extLst>
      <p:ext uri="{BB962C8B-B14F-4D97-AF65-F5344CB8AC3E}">
        <p14:creationId xmlns:p14="http://schemas.microsoft.com/office/powerpoint/2010/main" val="386778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0DE711-E966-114B-9583-92DDD6F59FC7}"/>
              </a:ext>
            </a:extLst>
          </p:cNvPr>
          <p:cNvSpPr>
            <a:spLocks noGrp="1"/>
          </p:cNvSpPr>
          <p:nvPr>
            <p:ph type="ctrTitle"/>
          </p:nvPr>
        </p:nvSpPr>
        <p:spPr>
          <a:xfrm>
            <a:off x="1524000" y="1122363"/>
            <a:ext cx="9144000" cy="891263"/>
          </a:xfrm>
        </p:spPr>
        <p:txBody>
          <a:bodyPr>
            <a:normAutofit/>
          </a:bodyPr>
          <a:lstStyle/>
          <a:p>
            <a:r>
              <a:rPr lang="ru-RU" sz="3200" dirty="0">
                <a:solidFill>
                  <a:srgbClr val="FF0000"/>
                </a:solidFill>
              </a:rPr>
              <a:t>Мужское воздержание и тестостерон</a:t>
            </a:r>
          </a:p>
        </p:txBody>
      </p:sp>
      <p:sp>
        <p:nvSpPr>
          <p:cNvPr id="3" name="Подзаголовок 2">
            <a:extLst>
              <a:ext uri="{FF2B5EF4-FFF2-40B4-BE49-F238E27FC236}">
                <a16:creationId xmlns:a16="http://schemas.microsoft.com/office/drawing/2014/main" id="{9FE46D07-8F2C-9D41-9A54-5E95D4485A6D}"/>
              </a:ext>
            </a:extLst>
          </p:cNvPr>
          <p:cNvSpPr>
            <a:spLocks noGrp="1"/>
          </p:cNvSpPr>
          <p:nvPr>
            <p:ph type="subTitle" idx="1"/>
          </p:nvPr>
        </p:nvSpPr>
        <p:spPr>
          <a:xfrm>
            <a:off x="1524000" y="2178996"/>
            <a:ext cx="9144000" cy="3078804"/>
          </a:xfrm>
        </p:spPr>
        <p:txBody>
          <a:bodyPr>
            <a:normAutofit fontScale="85000" lnSpcReduction="10000"/>
          </a:bodyPr>
          <a:lstStyle/>
          <a:p>
            <a:pPr algn="l"/>
            <a:r>
              <a:rPr lang="ru-RU" dirty="0"/>
              <a:t>Некоторые исследования утверждают, что уровень тестостерона </a:t>
            </a:r>
            <a:r>
              <a:rPr lang="ru-RU" dirty="0">
                <a:solidFill>
                  <a:srgbClr val="FF0000"/>
                </a:solidFill>
              </a:rPr>
              <a:t>незначительно повышается при воздержании. </a:t>
            </a:r>
            <a:r>
              <a:rPr lang="ru-RU" dirty="0"/>
              <a:t>Однако стоит учитывать, что проводились они при очень маленьком размере выборки, и исследуемой группы. С другой стороны, исследование уровня тестостерона у пожилых людей показывает, что </a:t>
            </a:r>
            <a:r>
              <a:rPr lang="ru-RU" dirty="0">
                <a:solidFill>
                  <a:srgbClr val="FF0000"/>
                </a:solidFill>
              </a:rPr>
              <a:t>при частых половых актах и мастурбации уровень тестостерона повышается.</a:t>
            </a:r>
          </a:p>
          <a:p>
            <a:pPr algn="l"/>
            <a:r>
              <a:rPr lang="ru-RU" dirty="0"/>
              <a:t>У мужчин уровень тестостерона — гормона, который, как известно, влияет на мужское брачное поведение — изменяется в зависимости от того, подвержен ли он </a:t>
            </a:r>
            <a:r>
              <a:rPr lang="ru-RU" dirty="0">
                <a:solidFill>
                  <a:srgbClr val="FF0000"/>
                </a:solidFill>
              </a:rPr>
              <a:t>запаху </a:t>
            </a:r>
            <a:r>
              <a:rPr lang="ru-RU" dirty="0" err="1">
                <a:solidFill>
                  <a:srgbClr val="FF0000"/>
                </a:solidFill>
              </a:rPr>
              <a:t>овулирующей</a:t>
            </a:r>
            <a:r>
              <a:rPr lang="ru-RU" dirty="0">
                <a:solidFill>
                  <a:srgbClr val="FF0000"/>
                </a:solidFill>
              </a:rPr>
              <a:t> или </a:t>
            </a:r>
            <a:r>
              <a:rPr lang="ru-RU" dirty="0" err="1">
                <a:solidFill>
                  <a:srgbClr val="FF0000"/>
                </a:solidFill>
              </a:rPr>
              <a:t>неовулирующей</a:t>
            </a:r>
            <a:r>
              <a:rPr lang="ru-RU" dirty="0">
                <a:solidFill>
                  <a:srgbClr val="FF0000"/>
                </a:solidFill>
              </a:rPr>
              <a:t> женщины. </a:t>
            </a:r>
            <a:r>
              <a:rPr lang="ru-RU" dirty="0"/>
              <a:t>Мужчины, подвергающиеся воздействию запахов </a:t>
            </a:r>
            <a:r>
              <a:rPr lang="ru-RU" dirty="0" err="1"/>
              <a:t>овулирующих</a:t>
            </a:r>
            <a:r>
              <a:rPr lang="ru-RU" dirty="0"/>
              <a:t> женщин, поддерживали стабильный уровень тестостерона, который был выше, чем уровень тестостерона у мужчин, </a:t>
            </a:r>
            <a:r>
              <a:rPr lang="ru-RU" dirty="0">
                <a:solidFill>
                  <a:srgbClr val="FF0000"/>
                </a:solidFill>
              </a:rPr>
              <a:t>подвергшихся воздействию </a:t>
            </a:r>
            <a:r>
              <a:rPr lang="ru-RU" dirty="0" err="1">
                <a:solidFill>
                  <a:srgbClr val="FF0000"/>
                </a:solidFill>
              </a:rPr>
              <a:t>неовуляционных</a:t>
            </a:r>
            <a:r>
              <a:rPr lang="ru-RU" dirty="0">
                <a:solidFill>
                  <a:srgbClr val="FF0000"/>
                </a:solidFill>
              </a:rPr>
              <a:t> сигналов.</a:t>
            </a:r>
          </a:p>
          <a:p>
            <a:endParaRPr lang="ru-RU" dirty="0"/>
          </a:p>
        </p:txBody>
      </p:sp>
    </p:spTree>
    <p:extLst>
      <p:ext uri="{BB962C8B-B14F-4D97-AF65-F5344CB8AC3E}">
        <p14:creationId xmlns:p14="http://schemas.microsoft.com/office/powerpoint/2010/main" val="582147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BF68FF-F8C8-EFE2-099A-F26574DC4A1D}"/>
              </a:ext>
            </a:extLst>
          </p:cNvPr>
          <p:cNvSpPr>
            <a:spLocks noGrp="1"/>
          </p:cNvSpPr>
          <p:nvPr>
            <p:ph type="ctrTitle"/>
          </p:nvPr>
        </p:nvSpPr>
        <p:spPr>
          <a:xfrm>
            <a:off x="1524000" y="690665"/>
            <a:ext cx="9144000" cy="1760706"/>
          </a:xfrm>
        </p:spPr>
        <p:txBody>
          <a:bodyPr>
            <a:normAutofit/>
          </a:bodyPr>
          <a:lstStyle/>
          <a:p>
            <a:r>
              <a:rPr lang="ru-RU" sz="2800" dirty="0">
                <a:solidFill>
                  <a:srgbClr val="FF0000"/>
                </a:solidFill>
              </a:rPr>
              <a:t>Хронобиологические ( проф., генерал - лейтенант Ф.И. Комаров, проф. Ю.А. Князев)  ритмы концентрации андрогенов в крови у мужчин: </a:t>
            </a:r>
            <a:br>
              <a:rPr lang="ru-RU" sz="2800" dirty="0">
                <a:solidFill>
                  <a:srgbClr val="FF0000"/>
                </a:solidFill>
              </a:rPr>
            </a:br>
            <a:endParaRPr lang="ru-RU" sz="2800" dirty="0">
              <a:solidFill>
                <a:srgbClr val="FF0000"/>
              </a:solidFill>
            </a:endParaRPr>
          </a:p>
        </p:txBody>
      </p:sp>
      <p:sp>
        <p:nvSpPr>
          <p:cNvPr id="3" name="Подзаголовок 2">
            <a:extLst>
              <a:ext uri="{FF2B5EF4-FFF2-40B4-BE49-F238E27FC236}">
                <a16:creationId xmlns:a16="http://schemas.microsoft.com/office/drawing/2014/main" id="{FB8A2BEA-97D8-9FD2-061C-78ABD1735680}"/>
              </a:ext>
            </a:extLst>
          </p:cNvPr>
          <p:cNvSpPr>
            <a:spLocks noGrp="1"/>
          </p:cNvSpPr>
          <p:nvPr>
            <p:ph type="subTitle" idx="1"/>
          </p:nvPr>
        </p:nvSpPr>
        <p:spPr>
          <a:xfrm>
            <a:off x="1524000" y="2101174"/>
            <a:ext cx="9144000" cy="4173166"/>
          </a:xfrm>
        </p:spPr>
        <p:txBody>
          <a:bodyPr>
            <a:normAutofit fontScale="25000" lnSpcReduction="20000"/>
          </a:bodyPr>
          <a:lstStyle/>
          <a:p>
            <a:pPr algn="l"/>
            <a:r>
              <a:rPr lang="ru-RU" sz="5600" dirty="0"/>
              <a:t>Уровень тестостерона зависит, в первую очередь, </a:t>
            </a:r>
            <a:r>
              <a:rPr lang="ru-RU" sz="5600" dirty="0">
                <a:solidFill>
                  <a:srgbClr val="FF0000"/>
                </a:solidFill>
              </a:rPr>
              <a:t>от возраста, а также от множества таких факторов, как физическая активность, образ жизни человека, питание, приём лекарственных препаратов и других.</a:t>
            </a:r>
          </a:p>
          <a:p>
            <a:pPr algn="l"/>
            <a:r>
              <a:rPr lang="ru-RU" sz="5600" dirty="0"/>
              <a:t>Уровень тестостерона в сыворотке крови здорового мужчины подвержен </a:t>
            </a:r>
            <a:r>
              <a:rPr lang="ru-RU" sz="5600" dirty="0">
                <a:solidFill>
                  <a:srgbClr val="FF0000"/>
                </a:solidFill>
              </a:rPr>
              <a:t>суточным колебаниям </a:t>
            </a:r>
            <a:r>
              <a:rPr lang="ru-RU" sz="5600" dirty="0"/>
              <a:t>и следует циркадному ритму, при этом уровень достигает максимума рано утром и минимума во второй половине дня.</a:t>
            </a:r>
          </a:p>
          <a:p>
            <a:pPr algn="l"/>
            <a:r>
              <a:rPr lang="ru-RU" sz="5600" dirty="0"/>
              <a:t>Общий уровень тестостерона в организме человека составляет от 264 до 916 </a:t>
            </a:r>
            <a:r>
              <a:rPr lang="ru-RU" sz="5600" dirty="0" err="1"/>
              <a:t>нг</a:t>
            </a:r>
            <a:r>
              <a:rPr lang="ru-RU" sz="5600" dirty="0"/>
              <a:t>/</a:t>
            </a:r>
            <a:r>
              <a:rPr lang="ru-RU" sz="5600" dirty="0" err="1"/>
              <a:t>дл</a:t>
            </a:r>
            <a:r>
              <a:rPr lang="ru-RU" sz="5600" dirty="0"/>
              <a:t> (нанограмм на децилитр) у не страдающих ожирением европейских и американских мужчин в возрасте от 19 до 39 лет, в то время как средний уровень тестостерона у взрослых мужчин составляет 630 </a:t>
            </a:r>
            <a:r>
              <a:rPr lang="ru-RU" sz="5600" dirty="0" err="1"/>
              <a:t>нг</a:t>
            </a:r>
            <a:r>
              <a:rPr lang="ru-RU" sz="5600" dirty="0"/>
              <a:t>/дл. Несмотря на то, что он обычно используется в качестве эталонного диапазона, некоторые врачи оспаривают использование этого диапазона для определения гипогонадизма. Несколько профессиональных медицинских групп рекомендовали считать 350 </a:t>
            </a:r>
            <a:r>
              <a:rPr lang="ru-RU" sz="5600" dirty="0" err="1"/>
              <a:t>нг</a:t>
            </a:r>
            <a:r>
              <a:rPr lang="ru-RU" sz="5600" dirty="0"/>
              <a:t>/</a:t>
            </a:r>
            <a:r>
              <a:rPr lang="ru-RU" sz="5600" dirty="0" err="1"/>
              <a:t>дл</a:t>
            </a:r>
            <a:r>
              <a:rPr lang="ru-RU" sz="5600" dirty="0"/>
              <a:t> минимальным нормальным уровнем, что согласуется с предыдущими выводами. </a:t>
            </a:r>
            <a:r>
              <a:rPr lang="ru-RU" sz="5600" dirty="0">
                <a:solidFill>
                  <a:srgbClr val="FF0000"/>
                </a:solidFill>
              </a:rPr>
              <a:t>Уровни тестостерона у мужчин снижаются с возрастом. </a:t>
            </a:r>
            <a:r>
              <a:rPr lang="ru-RU" sz="5600" dirty="0"/>
              <a:t>У женщин средний уровень общего тестостерона составляет 32,6 </a:t>
            </a:r>
            <a:r>
              <a:rPr lang="ru-RU" sz="5600" dirty="0" err="1"/>
              <a:t>нг</a:t>
            </a:r>
            <a:r>
              <a:rPr lang="ru-RU" sz="5600" dirty="0"/>
              <a:t>/дл. У женщин с </a:t>
            </a:r>
            <a:r>
              <a:rPr lang="ru-RU" sz="5600" dirty="0" err="1"/>
              <a:t>гиперандрогенией</a:t>
            </a:r>
            <a:r>
              <a:rPr lang="ru-RU" sz="5600" dirty="0"/>
              <a:t> средний уровень общего тестостерона составляет 62,1 </a:t>
            </a:r>
            <a:r>
              <a:rPr lang="ru-RU" sz="5600" dirty="0" err="1"/>
              <a:t>нг</a:t>
            </a:r>
            <a:r>
              <a:rPr lang="ru-RU" sz="5600" dirty="0"/>
              <a:t>/дл.</a:t>
            </a:r>
          </a:p>
          <a:p>
            <a:pPr algn="l"/>
            <a:r>
              <a:rPr lang="ru-RU" sz="5600" dirty="0"/>
              <a:t>Очевидно, существует </a:t>
            </a:r>
            <a:r>
              <a:rPr lang="ru-RU" sz="5600" dirty="0">
                <a:solidFill>
                  <a:srgbClr val="FF0000"/>
                </a:solidFill>
              </a:rPr>
              <a:t>корреляция между продолжительностью сна и уровнем тестостерона</a:t>
            </a:r>
            <a:r>
              <a:rPr lang="ru-RU" sz="5600" dirty="0"/>
              <a:t>. Например, в исследовании, проведенном с участием 800 здоровых мужчин всех возрастов, при увеличении средней продолжительности сна (измеряемой в течение трех недель) уровень тестостерона сначала повысился, достиг пика примерно через восемь часов и, что удивительно, сразу после этого снова резко упал. Хотя увеличение объясняется увеличением выработки гормонов, особенно во время сна, его снижение до сих пор остается необъяснимым. Уровень тестостерона постоянно снижается с возрастом. Само по себе это изначально не имеет значения для болезни. Лечение показано только в том случае, если оно сопровождается симптомами дефицита тестостерона (гипогонадизм). При наличии гипогонадизма может быть показана заместительная терапия, даже при более высоких уровнях. </a:t>
            </a:r>
            <a:r>
              <a:rPr lang="ru-RU" sz="5600" dirty="0">
                <a:solidFill>
                  <a:srgbClr val="FF0000"/>
                </a:solidFill>
              </a:rPr>
              <a:t>В ПОПУЛЯЦИИ УРОВЕНЬ ТЕСТОСТЕРОНА МУЖЧИН ПАДАЕТ НА 1% в ГОД.</a:t>
            </a:r>
          </a:p>
          <a:p>
            <a:pPr algn="l"/>
            <a:r>
              <a:rPr lang="ru-RU" sz="5600" dirty="0"/>
              <a:t>Цинк способствует повышению тестостерона. Добавка цинка нормальным пожилым мужчинам с незначительным дефицитом цинка в течение шести месяцев приводила к повышению уровня тестостерона. Ограничение цинка в рационе у нормальных молодых мужчин было связано со значительным снижением концентрации тестостерона.</a:t>
            </a:r>
          </a:p>
          <a:p>
            <a:endParaRPr lang="ru-RU" dirty="0"/>
          </a:p>
        </p:txBody>
      </p:sp>
    </p:spTree>
    <p:extLst>
      <p:ext uri="{BB962C8B-B14F-4D97-AF65-F5344CB8AC3E}">
        <p14:creationId xmlns:p14="http://schemas.microsoft.com/office/powerpoint/2010/main" val="29491086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2595</Words>
  <Application>Microsoft Office PowerPoint</Application>
  <PresentationFormat>Широкоэкранный</PresentationFormat>
  <Paragraphs>96</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Calibri</vt:lpstr>
      <vt:lpstr>Calibri Light</vt:lpstr>
      <vt:lpstr>Times New Roman</vt:lpstr>
      <vt:lpstr>Тема Office</vt:lpstr>
      <vt:lpstr>Психоэндокринологические аспекты разрушения института современной семьи. </vt:lpstr>
      <vt:lpstr>Что такое ПСИХОЭНДОКРИНОЛОГИЯ? </vt:lpstr>
      <vt:lpstr>Теория бинарного ( двойственного) действия гормонов: </vt:lpstr>
      <vt:lpstr>В аспекте межполовых отношений и моделей поведения наибольшего внимания заслуживают: </vt:lpstr>
      <vt:lpstr>Некоторые Функции эстрогенов (Э́струс (греч. οἶστρος «страсть, неистовство, ярость»,                     ТЕЧКА – простыми словами) :</vt:lpstr>
      <vt:lpstr>Половое созревание у женщин </vt:lpstr>
      <vt:lpstr>Некоторые функции андрогенов ( мужских гормонов) , тестостерона        ( testis testis, is m яичко, семенник – лат.). </vt:lpstr>
      <vt:lpstr>Мужское воздержание и тестостерон</vt:lpstr>
      <vt:lpstr>Хронобиологические ( проф., генерал - лейтенант Ф.И. Комаров, проф. Ю.А. Князев)  ритмы концентрации андрогенов в крови у мужчин:  </vt:lpstr>
      <vt:lpstr>  Хронобиологические ритмы концентрации гормонов  в крови у женщин:  </vt:lpstr>
      <vt:lpstr>Поведенческая роль нейрогормонов: эндорфинов и энкефалинов, нейропептида У.  </vt:lpstr>
      <vt:lpstr>Как повысить концентрации эндорфинов и энкефалинов в крови? </vt:lpstr>
      <vt:lpstr>Ожирение – как психическая болезнь ( проф. Ян Татонь, 1979) . </vt:lpstr>
      <vt:lpstr>Существуют КРИТИЧЕСКИЕ дни ( предменструальные) для семейных ссор и критические возрастные промежутки ( менопаузальный и постменопаузальный возраст, уход детей из семьи, утеря смысла): </vt:lpstr>
      <vt:lpstr>Роль теории Джеймса – Ланге .</vt:lpstr>
      <vt:lpstr>Механизмы психологических самозащит                                                  по Анне Фрейд</vt:lpstr>
      <vt:lpstr>Е. Л. Доценко ( 1997) предложил несколько классификаций психологических манипуляций, которые различаются по критериям анализа. Классификация по типам установок на взаимодействие Доценко расположил человеческие поступки вдоль ценностной оси «отношение к другому как к ценности — отношение к другому как к средству». На основе этого он выделил пять типов установок на взаимодействие: </vt:lpstr>
      <vt:lpstr>Классификация по видам манипулятивного воздействия Доценко выделял несколько видов манипуляций, которые различаются по средствам психологического воздействия и характеру внутриличностных процессов:  </vt:lpstr>
      <vt:lpstr>Приемы защиты от манипуляций:</vt:lpstr>
      <vt:lpstr>Классификация способов защиты от психологических манипуляций</vt:lpstr>
      <vt:lpstr>Нейроэндокринная запись паттернов поведения у детей </vt:lpstr>
      <vt:lpstr>Благодарю за внимание. Готов ответить на вопросы.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George Canales</dc:creator>
  <cp:lastModifiedBy>George Canales</cp:lastModifiedBy>
  <cp:revision>17</cp:revision>
  <cp:lastPrinted>2026-05-18T22:01:55Z</cp:lastPrinted>
  <dcterms:created xsi:type="dcterms:W3CDTF">2026-05-18T20:51:39Z</dcterms:created>
  <dcterms:modified xsi:type="dcterms:W3CDTF">2026-05-20T08:16:18Z</dcterms:modified>
</cp:coreProperties>
</file>